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2"/>
  </p:notesMasterIdLst>
  <p:sldIdLst>
    <p:sldId id="257" r:id="rId3"/>
    <p:sldId id="258" r:id="rId4"/>
    <p:sldId id="259" r:id="rId5"/>
    <p:sldId id="260" r:id="rId6"/>
    <p:sldId id="601" r:id="rId7"/>
    <p:sldId id="617" r:id="rId8"/>
    <p:sldId id="607" r:id="rId9"/>
    <p:sldId id="608" r:id="rId10"/>
    <p:sldId id="528" r:id="rId11"/>
    <p:sldId id="616" r:id="rId12"/>
    <p:sldId id="524" r:id="rId13"/>
    <p:sldId id="457" r:id="rId14"/>
    <p:sldId id="474" r:id="rId15"/>
    <p:sldId id="635" r:id="rId16"/>
    <p:sldId id="604" r:id="rId17"/>
    <p:sldId id="602" r:id="rId18"/>
    <p:sldId id="636" r:id="rId19"/>
    <p:sldId id="619" r:id="rId20"/>
    <p:sldId id="639" r:id="rId21"/>
    <p:sldId id="637" r:id="rId22"/>
    <p:sldId id="662" r:id="rId23"/>
    <p:sldId id="654" r:id="rId24"/>
    <p:sldId id="655" r:id="rId25"/>
    <p:sldId id="656" r:id="rId26"/>
    <p:sldId id="657" r:id="rId27"/>
    <p:sldId id="658" r:id="rId28"/>
    <p:sldId id="659" r:id="rId29"/>
    <p:sldId id="640" r:id="rId30"/>
    <p:sldId id="642" r:id="rId31"/>
    <p:sldId id="621" r:id="rId32"/>
    <p:sldId id="643" r:id="rId33"/>
    <p:sldId id="644" r:id="rId34"/>
    <p:sldId id="624" r:id="rId35"/>
    <p:sldId id="645" r:id="rId36"/>
    <p:sldId id="646" r:id="rId37"/>
    <p:sldId id="625" r:id="rId38"/>
    <p:sldId id="631" r:id="rId39"/>
    <p:sldId id="647" r:id="rId40"/>
    <p:sldId id="648" r:id="rId41"/>
    <p:sldId id="661" r:id="rId42"/>
    <p:sldId id="649" r:id="rId43"/>
    <p:sldId id="660" r:id="rId44"/>
    <p:sldId id="650" r:id="rId45"/>
    <p:sldId id="609" r:id="rId46"/>
    <p:sldId id="633" r:id="rId47"/>
    <p:sldId id="535" r:id="rId48"/>
    <p:sldId id="651" r:id="rId49"/>
    <p:sldId id="653" r:id="rId50"/>
    <p:sldId id="65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4B1E848-1F94-4335-BA64-4C5CDA79B1F5}">
          <p14:sldIdLst/>
        </p14:section>
        <p14:section name="Ttile slides" id="{0668F7F1-66E8-43F4-B0EC-A76D568AB3C7}">
          <p14:sldIdLst>
            <p14:sldId id="257"/>
            <p14:sldId id="258"/>
            <p14:sldId id="259"/>
            <p14:sldId id="260"/>
          </p14:sldIdLst>
        </p14:section>
        <p14:section name="Activity Current Knowledge" id="{1115B379-C845-471B-BB32-E7C23A8111BC}">
          <p14:sldIdLst>
            <p14:sldId id="601"/>
          </p14:sldIdLst>
        </p14:section>
        <p14:section name="Play Their way background info" id="{3497F725-6F14-4C23-8591-EA2253500A56}">
          <p14:sldIdLst>
            <p14:sldId id="617"/>
            <p14:sldId id="607"/>
            <p14:sldId id="608"/>
            <p14:sldId id="528"/>
            <p14:sldId id="616"/>
            <p14:sldId id="524"/>
            <p14:sldId id="457"/>
          </p14:sldIdLst>
        </p14:section>
        <p14:section name="Activity Warm up discussion" id="{11E34FFF-ED77-4D03-8D23-A84F21A25AC2}">
          <p14:sldIdLst>
            <p14:sldId id="474"/>
            <p14:sldId id="635"/>
            <p14:sldId id="604"/>
            <p14:sldId id="602"/>
            <p14:sldId id="636"/>
          </p14:sldIdLst>
        </p14:section>
        <p14:section name="3 Pillars Voice Choice Journey" id="{5C644308-0F19-4F94-94DB-27E7403478A6}">
          <p14:sldIdLst>
            <p14:sldId id="619"/>
            <p14:sldId id="639"/>
            <p14:sldId id="637"/>
            <p14:sldId id="662"/>
            <p14:sldId id="654"/>
            <p14:sldId id="655"/>
            <p14:sldId id="656"/>
            <p14:sldId id="657"/>
            <p14:sldId id="658"/>
            <p14:sldId id="659"/>
          </p14:sldIdLst>
        </p14:section>
        <p14:section name="Voice" id="{81ED0AA3-2411-4A5F-91CB-6C9148F3E46C}">
          <p14:sldIdLst>
            <p14:sldId id="640"/>
            <p14:sldId id="642"/>
            <p14:sldId id="621"/>
          </p14:sldIdLst>
        </p14:section>
        <p14:section name="Choice" id="{70F3E079-3DCA-4910-8334-144F398B135D}">
          <p14:sldIdLst>
            <p14:sldId id="643"/>
            <p14:sldId id="644"/>
            <p14:sldId id="624"/>
          </p14:sldIdLst>
        </p14:section>
        <p14:section name="Journey" id="{7B4522DE-6BDD-43B6-BE57-453AB5256E0B}">
          <p14:sldIdLst>
            <p14:sldId id="645"/>
            <p14:sldId id="646"/>
            <p14:sldId id="625"/>
          </p14:sldIdLst>
        </p14:section>
        <p14:section name="Be a child-first champion" id="{ADCAB25D-2114-4592-8BF1-1A87BA2A09F1}">
          <p14:sldIdLst>
            <p14:sldId id="631"/>
            <p14:sldId id="647"/>
            <p14:sldId id="648"/>
            <p14:sldId id="661"/>
            <p14:sldId id="649"/>
            <p14:sldId id="660"/>
            <p14:sldId id="650"/>
            <p14:sldId id="609"/>
          </p14:sldIdLst>
        </p14:section>
        <p14:section name="Child-first champion community" id="{F85D8DF1-07F6-4EE0-B16D-8202A9F8D317}">
          <p14:sldIdLst>
            <p14:sldId id="633"/>
            <p14:sldId id="535"/>
            <p14:sldId id="651"/>
            <p14:sldId id="653"/>
            <p14:sldId id="6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32F"/>
    <a:srgbClr val="057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78CE4D-90A8-ABFF-7C70-907F747420C1}" v="7" dt="2024-08-06T10:55:36.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73" autoAdjust="0"/>
    <p:restoredTop sz="85017" autoAdjust="0"/>
  </p:normalViewPr>
  <p:slideViewPr>
    <p:cSldViewPr snapToGrid="0">
      <p:cViewPr varScale="1">
        <p:scale>
          <a:sx n="71" d="100"/>
          <a:sy n="71" d="100"/>
        </p:scale>
        <p:origin x="73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 Shibukawa-James" userId="S::jshibukawa-james@ukcoaching.org::2a46d2e2-f3c2-451c-8c76-bc7ec09427aa" providerId="AD" clId="Web-{7C78CE4D-90A8-ABFF-7C70-907F747420C1}"/>
    <pc:docChg chg="modSld">
      <pc:chgData name="Joy Shibukawa-James" userId="S::jshibukawa-james@ukcoaching.org::2a46d2e2-f3c2-451c-8c76-bc7ec09427aa" providerId="AD" clId="Web-{7C78CE4D-90A8-ABFF-7C70-907F747420C1}" dt="2024-08-06T10:55:36.366" v="6" actId="1076"/>
      <pc:docMkLst>
        <pc:docMk/>
      </pc:docMkLst>
      <pc:sldChg chg="modSp">
        <pc:chgData name="Joy Shibukawa-James" userId="S::jshibukawa-james@ukcoaching.org::2a46d2e2-f3c2-451c-8c76-bc7ec09427aa" providerId="AD" clId="Web-{7C78CE4D-90A8-ABFF-7C70-907F747420C1}" dt="2024-08-06T10:54:01.362" v="0" actId="14100"/>
        <pc:sldMkLst>
          <pc:docMk/>
          <pc:sldMk cId="3926461766" sldId="601"/>
        </pc:sldMkLst>
        <pc:spChg chg="mod">
          <ac:chgData name="Joy Shibukawa-James" userId="S::jshibukawa-james@ukcoaching.org::2a46d2e2-f3c2-451c-8c76-bc7ec09427aa" providerId="AD" clId="Web-{7C78CE4D-90A8-ABFF-7C70-907F747420C1}" dt="2024-08-06T10:54:01.362" v="0" actId="14100"/>
          <ac:spMkLst>
            <pc:docMk/>
            <pc:sldMk cId="3926461766" sldId="601"/>
            <ac:spMk id="24" creationId="{89C14F90-4053-7DDB-FC6F-51E7AF4886EC}"/>
          </ac:spMkLst>
        </pc:spChg>
      </pc:sldChg>
      <pc:sldChg chg="modSp">
        <pc:chgData name="Joy Shibukawa-James" userId="S::jshibukawa-james@ukcoaching.org::2a46d2e2-f3c2-451c-8c76-bc7ec09427aa" providerId="AD" clId="Web-{7C78CE4D-90A8-ABFF-7C70-907F747420C1}" dt="2024-08-06T10:55:36.366" v="6" actId="1076"/>
        <pc:sldMkLst>
          <pc:docMk/>
          <pc:sldMk cId="3468182802" sldId="659"/>
        </pc:sldMkLst>
        <pc:spChg chg="mod">
          <ac:chgData name="Joy Shibukawa-James" userId="S::jshibukawa-james@ukcoaching.org::2a46d2e2-f3c2-451c-8c76-bc7ec09427aa" providerId="AD" clId="Web-{7C78CE4D-90A8-ABFF-7C70-907F747420C1}" dt="2024-08-06T10:55:32.787" v="5" actId="1076"/>
          <ac:spMkLst>
            <pc:docMk/>
            <pc:sldMk cId="3468182802" sldId="659"/>
            <ac:spMk id="2" creationId="{176AC214-A7CA-869D-F9EC-B7F18F019CAA}"/>
          </ac:spMkLst>
        </pc:spChg>
        <pc:spChg chg="mod">
          <ac:chgData name="Joy Shibukawa-James" userId="S::jshibukawa-james@ukcoaching.org::2a46d2e2-f3c2-451c-8c76-bc7ec09427aa" providerId="AD" clId="Web-{7C78CE4D-90A8-ABFF-7C70-907F747420C1}" dt="2024-08-06T10:55:36.366" v="6" actId="1076"/>
          <ac:spMkLst>
            <pc:docMk/>
            <pc:sldMk cId="3468182802" sldId="659"/>
            <ac:spMk id="5" creationId="{158F45CB-4E64-DCAF-CF95-4FDAE7700B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C1D5F-710E-4501-A6CF-CB8622C4A250}" type="datetimeFigureOut">
              <a:rPr lang="en-GB" smtClean="0"/>
              <a:t>07/10/2024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27774-197D-4E93-BF77-310FEB1EA166}" type="slidenum">
              <a:rPr lang="en-GB" smtClean="0"/>
              <a:t>‹#›</a:t>
            </a:fld>
            <a:endParaRPr lang="en-GB"/>
          </a:p>
        </p:txBody>
      </p:sp>
    </p:spTree>
    <p:extLst>
      <p:ext uri="{BB962C8B-B14F-4D97-AF65-F5344CB8AC3E}">
        <p14:creationId xmlns:p14="http://schemas.microsoft.com/office/powerpoint/2010/main" val="182996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dirty="0"/>
              <a:t>get to know the knowledge base of the room with this quick exercise. You’ll be able to judge how much detail you need to go into for the Play Their Way recap slides. </a:t>
            </a:r>
          </a:p>
        </p:txBody>
      </p:sp>
      <p:sp>
        <p:nvSpPr>
          <p:cNvPr id="4" name="Slide Number Placeholder 3"/>
          <p:cNvSpPr>
            <a:spLocks noGrp="1"/>
          </p:cNvSpPr>
          <p:nvPr>
            <p:ph type="sldNum" sz="quarter" idx="5"/>
          </p:nvPr>
        </p:nvSpPr>
        <p:spPr/>
        <p:txBody>
          <a:bodyPr/>
          <a:lstStyle/>
          <a:p>
            <a:fld id="{E6B27774-197D-4E93-BF77-310FEB1EA166}" type="slidenum">
              <a:rPr lang="en-GB" smtClean="0"/>
              <a:t>5</a:t>
            </a:fld>
            <a:endParaRPr lang="en-GB"/>
          </a:p>
        </p:txBody>
      </p:sp>
    </p:spTree>
    <p:extLst>
      <p:ext uri="{BB962C8B-B14F-4D97-AF65-F5344CB8AC3E}">
        <p14:creationId xmlns:p14="http://schemas.microsoft.com/office/powerpoint/2010/main" val="3613611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896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B27774-197D-4E93-BF77-310FEB1EA166}" type="slidenum">
              <a:rPr lang="en-GB" smtClean="0"/>
              <a:t>18</a:t>
            </a:fld>
            <a:endParaRPr lang="en-GB"/>
          </a:p>
        </p:txBody>
      </p:sp>
    </p:spTree>
    <p:extLst>
      <p:ext uri="{BB962C8B-B14F-4D97-AF65-F5344CB8AC3E}">
        <p14:creationId xmlns:p14="http://schemas.microsoft.com/office/powerpoint/2010/main" val="4040496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This framework unpacks what we mean by Voice, Choice and Journey – linked to children’s rights</a:t>
            </a:r>
          </a:p>
        </p:txBody>
      </p:sp>
    </p:spTree>
    <p:extLst>
      <p:ext uri="{BB962C8B-B14F-4D97-AF65-F5344CB8AC3E}">
        <p14:creationId xmlns:p14="http://schemas.microsoft.com/office/powerpoint/2010/main" val="1820031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Examples of what we mean by voice, choice &amp; journey</a:t>
            </a:r>
          </a:p>
        </p:txBody>
      </p:sp>
    </p:spTree>
    <p:extLst>
      <p:ext uri="{BB962C8B-B14F-4D97-AF65-F5344CB8AC3E}">
        <p14:creationId xmlns:p14="http://schemas.microsoft.com/office/powerpoint/2010/main" val="2057135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Activity: </a:t>
            </a:r>
            <a:r>
              <a:rPr lang="en-GB" dirty="0"/>
              <a:t>This activity can be used to check knowledge of voice, choice &amp; journey</a:t>
            </a:r>
          </a:p>
          <a:p>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86505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b="1" dirty="0"/>
          </a:p>
          <a:p>
            <a:r>
              <a:rPr lang="en-GB" b="1" dirty="0"/>
              <a:t>ANSWER: </a:t>
            </a:r>
            <a:r>
              <a:rPr lang="en-GB" sz="1800" b="1" i="0" u="none" strike="noStrike" baseline="0" dirty="0">
                <a:solidFill>
                  <a:srgbClr val="000000"/>
                </a:solidFill>
                <a:latin typeface="Founders Grotesk" panose="020B0503030202060203"/>
              </a:rPr>
              <a:t>1. Voice </a:t>
            </a:r>
          </a:p>
        </p:txBody>
      </p:sp>
    </p:spTree>
    <p:extLst>
      <p:ext uri="{BB962C8B-B14F-4D97-AF65-F5344CB8AC3E}">
        <p14:creationId xmlns:p14="http://schemas.microsoft.com/office/powerpoint/2010/main" val="1987601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dirty="0"/>
          </a:p>
          <a:p>
            <a:r>
              <a:rPr lang="en-GB" sz="1200" b="1" i="0" u="none" strike="noStrike" baseline="0" dirty="0">
                <a:solidFill>
                  <a:srgbClr val="000000"/>
                </a:solidFill>
                <a:latin typeface="Founders Grotesk" panose="020B0503030202060203"/>
              </a:rPr>
              <a:t>ANSWER: 2. Choice </a:t>
            </a:r>
          </a:p>
          <a:p>
            <a:endParaRPr lang="en-GB" dirty="0"/>
          </a:p>
        </p:txBody>
      </p:sp>
    </p:spTree>
    <p:extLst>
      <p:ext uri="{BB962C8B-B14F-4D97-AF65-F5344CB8AC3E}">
        <p14:creationId xmlns:p14="http://schemas.microsoft.com/office/powerpoint/2010/main" val="231863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dirty="0"/>
          </a:p>
          <a:p>
            <a:r>
              <a:rPr lang="en-GB" sz="1200" b="1" i="0" u="none" strike="noStrike" baseline="0" dirty="0">
                <a:solidFill>
                  <a:srgbClr val="000000"/>
                </a:solidFill>
                <a:latin typeface="Founders Grotesk" panose="020B0503030202060203"/>
              </a:rPr>
              <a:t>ANSWER: 3. Journey </a:t>
            </a:r>
          </a:p>
          <a:p>
            <a:endParaRPr lang="en-GB" dirty="0"/>
          </a:p>
        </p:txBody>
      </p:sp>
    </p:spTree>
    <p:extLst>
      <p:ext uri="{BB962C8B-B14F-4D97-AF65-F5344CB8AC3E}">
        <p14:creationId xmlns:p14="http://schemas.microsoft.com/office/powerpoint/2010/main" val="3423076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dirty="0"/>
          </a:p>
          <a:p>
            <a:r>
              <a:rPr lang="en-GB" sz="1200" b="1" i="0" u="none" strike="noStrike" baseline="0" dirty="0">
                <a:solidFill>
                  <a:srgbClr val="000000"/>
                </a:solidFill>
                <a:latin typeface="Founders Grotesk" panose="020B0503030202060203"/>
              </a:rPr>
              <a:t>ANSWER: 4. Voice </a:t>
            </a:r>
          </a:p>
          <a:p>
            <a:endParaRPr lang="en-GB" dirty="0"/>
          </a:p>
        </p:txBody>
      </p:sp>
    </p:spTree>
    <p:extLst>
      <p:ext uri="{BB962C8B-B14F-4D97-AF65-F5344CB8AC3E}">
        <p14:creationId xmlns:p14="http://schemas.microsoft.com/office/powerpoint/2010/main" val="1594026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dirty="0"/>
          </a:p>
          <a:p>
            <a:r>
              <a:rPr lang="en-GB" sz="1200" b="1" i="0" u="none" strike="noStrike" baseline="0" dirty="0">
                <a:solidFill>
                  <a:srgbClr val="000000"/>
                </a:solidFill>
                <a:latin typeface="Founders Grotesk" panose="020B0503030202060203"/>
              </a:rPr>
              <a:t>ANSWER: 5. Choice </a:t>
            </a:r>
          </a:p>
          <a:p>
            <a:endParaRPr lang="en-GB" dirty="0"/>
          </a:p>
        </p:txBody>
      </p:sp>
    </p:spTree>
    <p:extLst>
      <p:ext uri="{BB962C8B-B14F-4D97-AF65-F5344CB8AC3E}">
        <p14:creationId xmlns:p14="http://schemas.microsoft.com/office/powerpoint/2010/main" val="115730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notes – It was this stat from the Sport England Active Lives survey that was a catalyst for the Play Their Way movement. It sparked questions like, ‘why do only 45% of CYP enjoy exercise?’, ‘What can we do about the other 55%?!’ ‘Why do 55% of CYP not enjoy taking part in sport and activity?’</a:t>
            </a:r>
          </a:p>
        </p:txBody>
      </p:sp>
      <p:sp>
        <p:nvSpPr>
          <p:cNvPr id="4" name="Slide Number Placeholder 3"/>
          <p:cNvSpPr>
            <a:spLocks noGrp="1"/>
          </p:cNvSpPr>
          <p:nvPr>
            <p:ph type="sldNum" sz="quarter" idx="5"/>
          </p:nvPr>
        </p:nvSpPr>
        <p:spPr/>
        <p:txBody>
          <a:bodyPr/>
          <a:lstStyle/>
          <a:p>
            <a:fld id="{E6B27774-197D-4E93-BF77-310FEB1EA166}" type="slidenum">
              <a:rPr lang="en-GB" smtClean="0"/>
              <a:t>7</a:t>
            </a:fld>
            <a:endParaRPr lang="en-GB"/>
          </a:p>
        </p:txBody>
      </p:sp>
    </p:spTree>
    <p:extLst>
      <p:ext uri="{BB962C8B-B14F-4D97-AF65-F5344CB8AC3E}">
        <p14:creationId xmlns:p14="http://schemas.microsoft.com/office/powerpoint/2010/main" val="3200998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000000"/>
                </a:solidFill>
                <a:latin typeface="Founders Grotesk" panose="020B0503030202060203"/>
              </a:rPr>
              <a:t>ANSWER: 6. Journey </a:t>
            </a:r>
            <a:endParaRPr lang="en-GB" b="1" dirty="0"/>
          </a:p>
          <a:p>
            <a:endParaRPr lang="en-GB" dirty="0"/>
          </a:p>
        </p:txBody>
      </p:sp>
    </p:spTree>
    <p:extLst>
      <p:ext uri="{BB962C8B-B14F-4D97-AF65-F5344CB8AC3E}">
        <p14:creationId xmlns:p14="http://schemas.microsoft.com/office/powerpoint/2010/main" val="808055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Examples of what we mean by voice</a:t>
            </a:r>
          </a:p>
        </p:txBody>
      </p:sp>
    </p:spTree>
    <p:extLst>
      <p:ext uri="{BB962C8B-B14F-4D97-AF65-F5344CB8AC3E}">
        <p14:creationId xmlns:p14="http://schemas.microsoft.com/office/powerpoint/2010/main" val="571622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dirty="0"/>
              <a:t>For a group of coaches who have some experience of child-first coaching – you can use the questions to gather their experiences / ideas of how to incorporate voice into coaching practice</a:t>
            </a:r>
          </a:p>
          <a:p>
            <a:r>
              <a:rPr lang="en-GB" dirty="0"/>
              <a:t>Think about / discuss the questions </a:t>
            </a:r>
          </a:p>
          <a:p>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Three groups discuss one question each – then feedback / share with another group</a:t>
            </a:r>
          </a:p>
          <a:p>
            <a:pPr marL="0" lvl="0" indent="0" algn="l" rtl="0">
              <a:spcBef>
                <a:spcPts val="0"/>
              </a:spcBef>
              <a:spcAft>
                <a:spcPts val="0"/>
              </a:spcAft>
              <a:buNone/>
            </a:pPr>
            <a:r>
              <a:rPr lang="en-GB" dirty="0"/>
              <a:t>#3. Coaches can self-reflect on the questions regarding their own practice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*examples of how to incorporate voice are given on the next slide </a:t>
            </a:r>
          </a:p>
          <a:p>
            <a:endParaRPr lang="en-GB" dirty="0"/>
          </a:p>
        </p:txBody>
      </p:sp>
      <p:sp>
        <p:nvSpPr>
          <p:cNvPr id="4" name="Slide Number Placeholder 3"/>
          <p:cNvSpPr>
            <a:spLocks noGrp="1"/>
          </p:cNvSpPr>
          <p:nvPr>
            <p:ph type="sldNum" sz="quarter" idx="5"/>
          </p:nvPr>
        </p:nvSpPr>
        <p:spPr/>
        <p:txBody>
          <a:bodyPr/>
          <a:lstStyle/>
          <a:p>
            <a:fld id="{E6B27774-197D-4E93-BF77-310FEB1EA166}" type="slidenum">
              <a:rPr lang="en-GB" smtClean="0"/>
              <a:t>29</a:t>
            </a:fld>
            <a:endParaRPr lang="en-GB"/>
          </a:p>
        </p:txBody>
      </p:sp>
    </p:spTree>
    <p:extLst>
      <p:ext uri="{BB962C8B-B14F-4D97-AF65-F5344CB8AC3E}">
        <p14:creationId xmlns:p14="http://schemas.microsoft.com/office/powerpoint/2010/main" val="3796133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ff390e462e_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ff390e462e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Examples of how you can incorporate Voice into coaching </a:t>
            </a:r>
          </a:p>
          <a:p>
            <a:pPr marL="0" lvl="0" indent="0" algn="l" rtl="0">
              <a:spcBef>
                <a:spcPts val="0"/>
              </a:spcBef>
              <a:spcAft>
                <a:spcPts val="0"/>
              </a:spcAft>
              <a:buNone/>
            </a:pPr>
            <a:r>
              <a:rPr lang="en-GB" dirty="0"/>
              <a:t>*You can replace these examples with ones relevant to your sport/activity* </a:t>
            </a:r>
            <a:endParaRPr dirty="0"/>
          </a:p>
        </p:txBody>
      </p:sp>
    </p:spTree>
    <p:extLst>
      <p:ext uri="{BB962C8B-B14F-4D97-AF65-F5344CB8AC3E}">
        <p14:creationId xmlns:p14="http://schemas.microsoft.com/office/powerpoint/2010/main" val="3394537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Examples of what we mean by choice</a:t>
            </a:r>
          </a:p>
        </p:txBody>
      </p:sp>
    </p:spTree>
    <p:extLst>
      <p:ext uri="{BB962C8B-B14F-4D97-AF65-F5344CB8AC3E}">
        <p14:creationId xmlns:p14="http://schemas.microsoft.com/office/powerpoint/2010/main" val="2108543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dirty="0"/>
              <a:t>For a group of coaches who have some experience of child-first coaching – you can use the questions to gather their experiences / ideas of how to incorporate choice into coaching practice</a:t>
            </a:r>
          </a:p>
          <a:p>
            <a:r>
              <a:rPr lang="en-GB" dirty="0"/>
              <a:t>Think about / discuss the questions </a:t>
            </a:r>
          </a:p>
          <a:p>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Three groups discuss one question each – then feedback / share with another group</a:t>
            </a:r>
          </a:p>
          <a:p>
            <a:pPr marL="0" lvl="0" indent="0" algn="l" rtl="0">
              <a:spcBef>
                <a:spcPts val="0"/>
              </a:spcBef>
              <a:spcAft>
                <a:spcPts val="0"/>
              </a:spcAft>
              <a:buNone/>
            </a:pPr>
            <a:r>
              <a:rPr lang="en-GB" dirty="0"/>
              <a:t>#3. Coaches can self-reflect on the questions regarding their own practice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*examples of how to incorporate choice are given on the next slide </a:t>
            </a:r>
          </a:p>
          <a:p>
            <a:endParaRPr lang="en-GB" dirty="0"/>
          </a:p>
        </p:txBody>
      </p:sp>
      <p:sp>
        <p:nvSpPr>
          <p:cNvPr id="4" name="Slide Number Placeholder 3"/>
          <p:cNvSpPr>
            <a:spLocks noGrp="1"/>
          </p:cNvSpPr>
          <p:nvPr>
            <p:ph type="sldNum" sz="quarter" idx="5"/>
          </p:nvPr>
        </p:nvSpPr>
        <p:spPr/>
        <p:txBody>
          <a:bodyPr/>
          <a:lstStyle/>
          <a:p>
            <a:fld id="{E6B27774-197D-4E93-BF77-310FEB1EA166}" type="slidenum">
              <a:rPr lang="en-GB" smtClean="0"/>
              <a:t>32</a:t>
            </a:fld>
            <a:endParaRPr lang="en-GB"/>
          </a:p>
        </p:txBody>
      </p:sp>
    </p:spTree>
    <p:extLst>
      <p:ext uri="{BB962C8B-B14F-4D97-AF65-F5344CB8AC3E}">
        <p14:creationId xmlns:p14="http://schemas.microsoft.com/office/powerpoint/2010/main" val="3511290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ff390e462e_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ff390e462e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Examples of how you can incorporate Choice into coaching </a:t>
            </a:r>
          </a:p>
          <a:p>
            <a:pPr marL="0" lvl="0" indent="0" algn="l" rtl="0">
              <a:spcBef>
                <a:spcPts val="0"/>
              </a:spcBef>
              <a:spcAft>
                <a:spcPts val="0"/>
              </a:spcAft>
              <a:buNone/>
            </a:pPr>
            <a:r>
              <a:rPr lang="en-GB" dirty="0"/>
              <a:t>*You can replace these examples with ones relevant to your sport/activity*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02460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Examples of what we mean by choice</a:t>
            </a:r>
          </a:p>
        </p:txBody>
      </p:sp>
    </p:spTree>
    <p:extLst>
      <p:ext uri="{BB962C8B-B14F-4D97-AF65-F5344CB8AC3E}">
        <p14:creationId xmlns:p14="http://schemas.microsoft.com/office/powerpoint/2010/main" val="2056025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dirty="0"/>
              <a:t>For a group of coaches who have some experience of child-first coaching – you can use the questions to gather their experiences / ideas of how to incorporate journey into coaching practice</a:t>
            </a:r>
          </a:p>
          <a:p>
            <a:r>
              <a:rPr lang="en-GB" dirty="0"/>
              <a:t>Think about / discuss the questions </a:t>
            </a:r>
          </a:p>
          <a:p>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Three groups discuss one question each – then feedback / share with another group</a:t>
            </a:r>
          </a:p>
          <a:p>
            <a:pPr marL="0" lvl="0" indent="0" algn="l" rtl="0">
              <a:spcBef>
                <a:spcPts val="0"/>
              </a:spcBef>
              <a:spcAft>
                <a:spcPts val="0"/>
              </a:spcAft>
              <a:buNone/>
            </a:pPr>
            <a:r>
              <a:rPr lang="en-GB" dirty="0"/>
              <a:t>#3. Coaches can self-reflect on the questions regarding their own practice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*examples of how to incorporate journey are given on the next slide </a:t>
            </a:r>
          </a:p>
          <a:p>
            <a:endParaRPr lang="en-GB" dirty="0"/>
          </a:p>
        </p:txBody>
      </p:sp>
      <p:sp>
        <p:nvSpPr>
          <p:cNvPr id="4" name="Slide Number Placeholder 3"/>
          <p:cNvSpPr>
            <a:spLocks noGrp="1"/>
          </p:cNvSpPr>
          <p:nvPr>
            <p:ph type="sldNum" sz="quarter" idx="5"/>
          </p:nvPr>
        </p:nvSpPr>
        <p:spPr/>
        <p:txBody>
          <a:bodyPr/>
          <a:lstStyle/>
          <a:p>
            <a:fld id="{E6B27774-197D-4E93-BF77-310FEB1EA166}" type="slidenum">
              <a:rPr lang="en-GB" smtClean="0"/>
              <a:t>35</a:t>
            </a:fld>
            <a:endParaRPr lang="en-GB"/>
          </a:p>
        </p:txBody>
      </p:sp>
    </p:spTree>
    <p:extLst>
      <p:ext uri="{BB962C8B-B14F-4D97-AF65-F5344CB8AC3E}">
        <p14:creationId xmlns:p14="http://schemas.microsoft.com/office/powerpoint/2010/main" val="2862313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ff390e462e_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ff390e462e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Examples of how you can incorporate Journey into coaching </a:t>
            </a:r>
          </a:p>
          <a:p>
            <a:pPr marL="0" lvl="0" indent="0" algn="l" rtl="0">
              <a:spcBef>
                <a:spcPts val="0"/>
              </a:spcBef>
              <a:spcAft>
                <a:spcPts val="0"/>
              </a:spcAft>
              <a:buNone/>
            </a:pPr>
            <a:r>
              <a:rPr lang="en-GB" dirty="0"/>
              <a:t>*You can replace these examples with ones relevant to your sport/activity*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7044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notes – These are some of the reasons why CYP don’t enjoy taking part in sport and physical activity. The aim of the Play Their Way movement is to make sport and physical activity enjoyable for all children and young people so they develop a lifelong love for being active. </a:t>
            </a:r>
          </a:p>
        </p:txBody>
      </p:sp>
      <p:sp>
        <p:nvSpPr>
          <p:cNvPr id="4" name="Slide Number Placeholder 3"/>
          <p:cNvSpPr>
            <a:spLocks noGrp="1"/>
          </p:cNvSpPr>
          <p:nvPr>
            <p:ph type="sldNum" sz="quarter" idx="5"/>
          </p:nvPr>
        </p:nvSpPr>
        <p:spPr/>
        <p:txBody>
          <a:bodyPr/>
          <a:lstStyle/>
          <a:p>
            <a:fld id="{E6B27774-197D-4E93-BF77-310FEB1EA166}" type="slidenum">
              <a:rPr lang="en-GB" smtClean="0"/>
              <a:t>8</a:t>
            </a:fld>
            <a:endParaRPr lang="en-GB"/>
          </a:p>
        </p:txBody>
      </p:sp>
    </p:spTree>
    <p:extLst>
      <p:ext uri="{BB962C8B-B14F-4D97-AF65-F5344CB8AC3E}">
        <p14:creationId xmlns:p14="http://schemas.microsoft.com/office/powerpoint/2010/main" val="2062397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Reflect on Voice, Choice Journey</a:t>
            </a:r>
            <a:r>
              <a:rPr lang="en-GB" dirty="0"/>
              <a:t> – using questions that promote thinking about their own approach</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Two groups discuss one question each – then feedback / share with another group</a:t>
            </a:r>
          </a:p>
        </p:txBody>
      </p:sp>
    </p:spTree>
    <p:extLst>
      <p:ext uri="{BB962C8B-B14F-4D97-AF65-F5344CB8AC3E}">
        <p14:creationId xmlns:p14="http://schemas.microsoft.com/office/powerpoint/2010/main" val="149173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Talking points discussion cards </a:t>
            </a:r>
            <a:r>
              <a:rPr lang="en-GB" dirty="0"/>
              <a:t>–  using questions on pdf document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In groups discuss one question each – then feedback / share with another group</a:t>
            </a:r>
          </a:p>
          <a:p>
            <a:pPr marL="0" lvl="0" indent="0" algn="l" rtl="0">
              <a:spcBef>
                <a:spcPts val="0"/>
              </a:spcBef>
              <a:spcAft>
                <a:spcPts val="0"/>
              </a:spcAft>
              <a:buNone/>
            </a:pPr>
            <a:r>
              <a:rPr lang="en-GB" dirty="0"/>
              <a:t>#3. Reflect individually on question(s) most relevant to you</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pack of cards can be printed and cut out. Each group or pair has a pack of cards. One person chooses a card the other person answers the question.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53317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Talking points discussion cards </a:t>
            </a:r>
            <a:r>
              <a:rPr lang="en-GB" dirty="0"/>
              <a:t>–  using questions on pdf document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In groups discuss one question each – then feedback / share with another group</a:t>
            </a:r>
          </a:p>
          <a:p>
            <a:pPr marL="0" lvl="0" indent="0" algn="l" rtl="0">
              <a:spcBef>
                <a:spcPts val="0"/>
              </a:spcBef>
              <a:spcAft>
                <a:spcPts val="0"/>
              </a:spcAft>
              <a:buNone/>
            </a:pPr>
            <a:r>
              <a:rPr lang="en-GB" dirty="0"/>
              <a:t>#3. Reflect individually on question(s) most relevant to you</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pack of cards can be printed and cut out. Each group or pair has a pack of cards. One person chooses a card the other person answers the question.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56659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scenarios cards </a:t>
            </a:r>
            <a:r>
              <a:rPr lang="en-GB" dirty="0"/>
              <a:t>–  using questions on pdf document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In groups discuss one question each – then feedback / share with another group</a:t>
            </a:r>
          </a:p>
          <a:p>
            <a:pPr marL="0" lvl="0" indent="0" algn="l" rtl="0">
              <a:spcBef>
                <a:spcPts val="0"/>
              </a:spcBef>
              <a:spcAft>
                <a:spcPts val="0"/>
              </a:spcAft>
              <a:buNone/>
            </a:pPr>
            <a:r>
              <a:rPr lang="en-GB" dirty="0"/>
              <a:t>#3. Reflect individually on question(s) most relevant to you</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These scenarios are designed to help coaches think about how they would tackle common issues they might encounter in a coaching session in a child-first way. You can print this off and cut out each scenario.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79835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Talking points discussion cards </a:t>
            </a:r>
            <a:r>
              <a:rPr lang="en-GB" dirty="0"/>
              <a:t>–  using questions on pdf document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In groups discuss one question each – then feedback / share with another group</a:t>
            </a:r>
          </a:p>
          <a:p>
            <a:pPr marL="0" lvl="0" indent="0" algn="l" rtl="0">
              <a:spcBef>
                <a:spcPts val="0"/>
              </a:spcBef>
              <a:spcAft>
                <a:spcPts val="0"/>
              </a:spcAft>
              <a:buNone/>
            </a:pPr>
            <a:r>
              <a:rPr lang="en-GB" dirty="0"/>
              <a:t>#3. Reflect individually on question(s) most relevant to you</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pack of cards can be printed and cut out. Each group or pair has a pack of cards. One person chooses a card the other person answers the question.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8342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story time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*activity on pdf </a:t>
            </a:r>
          </a:p>
          <a:p>
            <a:pPr marL="0" lvl="0" indent="0" algn="l" rtl="0">
              <a:spcBef>
                <a:spcPts val="0"/>
              </a:spcBef>
              <a:spcAft>
                <a:spcPts val="0"/>
              </a:spcAft>
              <a:buNone/>
            </a:pPr>
            <a:endParaRPr lang="en-GB" b="1" dirty="0"/>
          </a:p>
          <a:p>
            <a:r>
              <a:rPr lang="en-GB" dirty="0">
                <a:solidFill>
                  <a:schemeClr val="bg1"/>
                </a:solidFill>
              </a:rPr>
              <a:t>Good story telling is a powerful tool to help people’s understanding. We’ve created a child-first coaching story and some reflective questions which participants can answer on their own or in groups. </a:t>
            </a:r>
          </a:p>
          <a:p>
            <a:r>
              <a:rPr lang="en-GB" dirty="0">
                <a:solidFill>
                  <a:schemeClr val="bg1"/>
                </a:solidFill>
              </a:rPr>
              <a:t>There is also an exercise where the participants can write their own story. </a:t>
            </a:r>
          </a:p>
          <a:p>
            <a:r>
              <a:rPr lang="en-GB" dirty="0">
                <a:solidFill>
                  <a:schemeClr val="bg1"/>
                </a:solidFill>
              </a:rPr>
              <a:t>You choose what’s best for your audience.</a:t>
            </a:r>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46053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27774-197D-4E93-BF77-310FEB1EA166}" type="slidenum">
              <a:rPr lang="en-GB" smtClean="0"/>
              <a:t>44</a:t>
            </a:fld>
            <a:endParaRPr lang="en-GB"/>
          </a:p>
        </p:txBody>
      </p:sp>
    </p:spTree>
    <p:extLst>
      <p:ext uri="{BB962C8B-B14F-4D97-AF65-F5344CB8AC3E}">
        <p14:creationId xmlns:p14="http://schemas.microsoft.com/office/powerpoint/2010/main" val="42507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27774-197D-4E93-BF77-310FEB1EA166}" type="slidenum">
              <a:rPr lang="en-GB" smtClean="0"/>
              <a:t>46</a:t>
            </a:fld>
            <a:endParaRPr lang="en-GB"/>
          </a:p>
        </p:txBody>
      </p:sp>
    </p:spTree>
    <p:extLst>
      <p:ext uri="{BB962C8B-B14F-4D97-AF65-F5344CB8AC3E}">
        <p14:creationId xmlns:p14="http://schemas.microsoft.com/office/powerpoint/2010/main" val="3009105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a:t>
            </a:r>
            <a:r>
              <a:rPr lang="en-GB" dirty="0"/>
              <a:t>Warm up – using questions that promote thinking about using peoples’ lived experience to start to frame their thinking</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Four groups discuss one question each – then feedback / share with another group</a:t>
            </a:r>
          </a:p>
          <a:p>
            <a:pPr marL="0" lvl="0" indent="0" algn="l" rtl="0">
              <a:spcBef>
                <a:spcPts val="0"/>
              </a:spcBef>
              <a:spcAft>
                <a:spcPts val="0"/>
              </a:spcAft>
              <a:buNone/>
            </a:pPr>
            <a:r>
              <a:rPr lang="en-GB" dirty="0"/>
              <a:t>#3. Choose one question you want to discuss (based on group) *Use the following slides*</a:t>
            </a:r>
            <a:endParaRPr dirty="0"/>
          </a:p>
        </p:txBody>
      </p:sp>
    </p:spTree>
    <p:extLst>
      <p:ext uri="{BB962C8B-B14F-4D97-AF65-F5344CB8AC3E}">
        <p14:creationId xmlns:p14="http://schemas.microsoft.com/office/powerpoint/2010/main" val="1060825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a:t>
            </a:r>
            <a:r>
              <a:rPr lang="en-GB" dirty="0"/>
              <a:t>encourage people to commit to an action they can do!</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Write it down and set a reminder to reread what you have written in a month’s time.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83497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notes – How do we get more CYP active and enjoying it? Coaching is key. That’s why the Play Their Way movement is about supporting coaches adopt child-first coaching principles. What are child-first coaching principles?</a:t>
            </a:r>
          </a:p>
        </p:txBody>
      </p:sp>
      <p:sp>
        <p:nvSpPr>
          <p:cNvPr id="4" name="Slide Number Placeholder 3"/>
          <p:cNvSpPr>
            <a:spLocks noGrp="1"/>
          </p:cNvSpPr>
          <p:nvPr>
            <p:ph type="sldNum" sz="quarter" idx="5"/>
          </p:nvPr>
        </p:nvSpPr>
        <p:spPr/>
        <p:txBody>
          <a:bodyPr/>
          <a:lstStyle/>
          <a:p>
            <a:fld id="{DFE764F5-1711-A741-ABE2-7C45D1E278B3}" type="slidenum">
              <a:rPr lang="en-GB" smtClean="0"/>
              <a:t>9</a:t>
            </a:fld>
            <a:endParaRPr lang="en-GB"/>
          </a:p>
        </p:txBody>
      </p:sp>
    </p:spTree>
    <p:extLst>
      <p:ext uri="{BB962C8B-B14F-4D97-AF65-F5344CB8AC3E}">
        <p14:creationId xmlns:p14="http://schemas.microsoft.com/office/powerpoint/2010/main" val="3163144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dirty="0"/>
              <a:t>revisit this to see what has changed</a:t>
            </a:r>
          </a:p>
        </p:txBody>
      </p:sp>
      <p:sp>
        <p:nvSpPr>
          <p:cNvPr id="4" name="Slide Number Placeholder 3"/>
          <p:cNvSpPr>
            <a:spLocks noGrp="1"/>
          </p:cNvSpPr>
          <p:nvPr>
            <p:ph type="sldNum" sz="quarter" idx="5"/>
          </p:nvPr>
        </p:nvSpPr>
        <p:spPr/>
        <p:txBody>
          <a:bodyPr/>
          <a:lstStyle/>
          <a:p>
            <a:fld id="{E6B27774-197D-4E93-BF77-310FEB1EA166}" type="slidenum">
              <a:rPr lang="en-GB" smtClean="0"/>
              <a:t>49</a:t>
            </a:fld>
            <a:endParaRPr lang="en-GB"/>
          </a:p>
        </p:txBody>
      </p:sp>
    </p:spTree>
    <p:extLst>
      <p:ext uri="{BB962C8B-B14F-4D97-AF65-F5344CB8AC3E}">
        <p14:creationId xmlns:p14="http://schemas.microsoft.com/office/powerpoint/2010/main" val="2245692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ff390e462e_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ff390e462e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child-first coaching movement is centred around the three pillars, they are voice, choice and journey. At the very heart of each pillar is a children’s right. Voice is about the child’s right to be heard. Choice is the child’s right to play and journey is the child’s right to develop </a:t>
            </a:r>
            <a:r>
              <a:rPr lang="en-GB"/>
              <a:t>in their own way. </a:t>
            </a:r>
            <a:endParaRPr dirty="0"/>
          </a:p>
        </p:txBody>
      </p:sp>
    </p:spTree>
    <p:extLst>
      <p:ext uri="{BB962C8B-B14F-4D97-AF65-F5344CB8AC3E}">
        <p14:creationId xmlns:p14="http://schemas.microsoft.com/office/powerpoint/2010/main" val="1306832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a:t>
            </a:r>
            <a:r>
              <a:rPr lang="en-GB" dirty="0"/>
              <a:t>Warm up – using questions that promote thinking about using peoples’ lived experience to start to frame their thinking</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Four groups discuss one question each – then feedback / share with another group</a:t>
            </a:r>
          </a:p>
          <a:p>
            <a:pPr marL="0" lvl="0" indent="0" algn="l" rtl="0">
              <a:spcBef>
                <a:spcPts val="0"/>
              </a:spcBef>
              <a:spcAft>
                <a:spcPts val="0"/>
              </a:spcAft>
              <a:buNone/>
            </a:pPr>
            <a:r>
              <a:rPr lang="en-GB" dirty="0"/>
              <a:t>#3. Choose one question you want to discuss (based on group) *Use the following slides*</a:t>
            </a:r>
            <a:endParaRPr dirty="0"/>
          </a:p>
        </p:txBody>
      </p:sp>
    </p:spTree>
    <p:extLst>
      <p:ext uri="{BB962C8B-B14F-4D97-AF65-F5344CB8AC3E}">
        <p14:creationId xmlns:p14="http://schemas.microsoft.com/office/powerpoint/2010/main" val="3269069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06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408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3506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6D40-A58B-1D89-4C1F-13452651F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AE84B41-2BC6-1676-1DD6-F14F1E5A90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44327D-5480-649E-DE9C-577BA33D6002}"/>
              </a:ext>
            </a:extLst>
          </p:cNvPr>
          <p:cNvSpPr>
            <a:spLocks noGrp="1"/>
          </p:cNvSpPr>
          <p:nvPr>
            <p:ph type="dt" sz="half" idx="10"/>
          </p:nvPr>
        </p:nvSpPr>
        <p:spPr/>
        <p:txBody>
          <a:bodyPr/>
          <a:lstStyle/>
          <a:p>
            <a:fld id="{3C3A9C18-09B8-4CDA-83C2-A279BEE9AD73}" type="datetimeFigureOut">
              <a:rPr lang="en-GB" smtClean="0"/>
              <a:t>07/10/2024</a:t>
            </a:fld>
            <a:endParaRPr lang="en-GB"/>
          </a:p>
        </p:txBody>
      </p:sp>
      <p:sp>
        <p:nvSpPr>
          <p:cNvPr id="5" name="Footer Placeholder 4">
            <a:extLst>
              <a:ext uri="{FF2B5EF4-FFF2-40B4-BE49-F238E27FC236}">
                <a16:creationId xmlns:a16="http://schemas.microsoft.com/office/drawing/2014/main" id="{DE3338ED-9072-ED44-D864-ADEC421084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C06DE0-E951-4272-DDB7-F8C763E1B3D9}"/>
              </a:ext>
            </a:extLst>
          </p:cNvPr>
          <p:cNvSpPr>
            <a:spLocks noGrp="1"/>
          </p:cNvSpPr>
          <p:nvPr>
            <p:ph type="sldNum" sz="quarter" idx="12"/>
          </p:nvPr>
        </p:nvSpPr>
        <p:spPr/>
        <p:txBody>
          <a:bodyPr/>
          <a:lstStyle/>
          <a:p>
            <a:fld id="{01278D6E-548D-4A27-A104-8A226FC191BC}" type="slidenum">
              <a:rPr lang="en-GB" smtClean="0"/>
              <a:t>‹#›</a:t>
            </a:fld>
            <a:endParaRPr lang="en-GB"/>
          </a:p>
        </p:txBody>
      </p:sp>
    </p:spTree>
    <p:extLst>
      <p:ext uri="{BB962C8B-B14F-4D97-AF65-F5344CB8AC3E}">
        <p14:creationId xmlns:p14="http://schemas.microsoft.com/office/powerpoint/2010/main" val="1633296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F2370-F7B1-C9AF-07A5-34963CED1C1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0BB316-8B6B-8C0A-F235-126B0547FA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C332EE-F6B3-1CAE-3278-B1E83CCCA40D}"/>
              </a:ext>
            </a:extLst>
          </p:cNvPr>
          <p:cNvSpPr>
            <a:spLocks noGrp="1"/>
          </p:cNvSpPr>
          <p:nvPr>
            <p:ph type="dt" sz="half" idx="10"/>
          </p:nvPr>
        </p:nvSpPr>
        <p:spPr/>
        <p:txBody>
          <a:bodyPr/>
          <a:lstStyle/>
          <a:p>
            <a:fld id="{3C3A9C18-09B8-4CDA-83C2-A279BEE9AD73}" type="datetimeFigureOut">
              <a:rPr lang="en-GB" smtClean="0"/>
              <a:t>07/10/2024</a:t>
            </a:fld>
            <a:endParaRPr lang="en-GB"/>
          </a:p>
        </p:txBody>
      </p:sp>
      <p:sp>
        <p:nvSpPr>
          <p:cNvPr id="5" name="Footer Placeholder 4">
            <a:extLst>
              <a:ext uri="{FF2B5EF4-FFF2-40B4-BE49-F238E27FC236}">
                <a16:creationId xmlns:a16="http://schemas.microsoft.com/office/drawing/2014/main" id="{10403893-FD08-7DB9-3537-4027BCCF99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B129A0-3631-EC9A-D7CC-C2BBBE0A15EA}"/>
              </a:ext>
            </a:extLst>
          </p:cNvPr>
          <p:cNvSpPr>
            <a:spLocks noGrp="1"/>
          </p:cNvSpPr>
          <p:nvPr>
            <p:ph type="sldNum" sz="quarter" idx="12"/>
          </p:nvPr>
        </p:nvSpPr>
        <p:spPr/>
        <p:txBody>
          <a:bodyPr/>
          <a:lstStyle/>
          <a:p>
            <a:fld id="{01278D6E-548D-4A27-A104-8A226FC191BC}" type="slidenum">
              <a:rPr lang="en-GB" smtClean="0"/>
              <a:t>‹#›</a:t>
            </a:fld>
            <a:endParaRPr lang="en-GB"/>
          </a:p>
        </p:txBody>
      </p:sp>
    </p:spTree>
    <p:extLst>
      <p:ext uri="{BB962C8B-B14F-4D97-AF65-F5344CB8AC3E}">
        <p14:creationId xmlns:p14="http://schemas.microsoft.com/office/powerpoint/2010/main" val="122959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604B6-BF64-6EAC-A014-BC99BE62CD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74B83B-08B3-C10E-8948-B70954F3A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769AE6-15F0-B88B-D87A-1C68981CA464}"/>
              </a:ext>
            </a:extLst>
          </p:cNvPr>
          <p:cNvSpPr>
            <a:spLocks noGrp="1"/>
          </p:cNvSpPr>
          <p:nvPr>
            <p:ph type="dt" sz="half" idx="10"/>
          </p:nvPr>
        </p:nvSpPr>
        <p:spPr/>
        <p:txBody>
          <a:bodyPr/>
          <a:lstStyle/>
          <a:p>
            <a:fld id="{3C3A9C18-09B8-4CDA-83C2-A279BEE9AD73}" type="datetimeFigureOut">
              <a:rPr lang="en-GB" smtClean="0"/>
              <a:t>07/10/2024</a:t>
            </a:fld>
            <a:endParaRPr lang="en-GB"/>
          </a:p>
        </p:txBody>
      </p:sp>
      <p:sp>
        <p:nvSpPr>
          <p:cNvPr id="5" name="Footer Placeholder 4">
            <a:extLst>
              <a:ext uri="{FF2B5EF4-FFF2-40B4-BE49-F238E27FC236}">
                <a16:creationId xmlns:a16="http://schemas.microsoft.com/office/drawing/2014/main" id="{6DA4AEAA-5AA8-3777-9BBF-7F5285CFC8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5CF44A-BC10-C705-8B66-768B980663FD}"/>
              </a:ext>
            </a:extLst>
          </p:cNvPr>
          <p:cNvSpPr>
            <a:spLocks noGrp="1"/>
          </p:cNvSpPr>
          <p:nvPr>
            <p:ph type="sldNum" sz="quarter" idx="12"/>
          </p:nvPr>
        </p:nvSpPr>
        <p:spPr/>
        <p:txBody>
          <a:bodyPr/>
          <a:lstStyle/>
          <a:p>
            <a:fld id="{01278D6E-548D-4A27-A104-8A226FC191BC}" type="slidenum">
              <a:rPr lang="en-GB" smtClean="0"/>
              <a:t>‹#›</a:t>
            </a:fld>
            <a:endParaRPr lang="en-GB"/>
          </a:p>
        </p:txBody>
      </p:sp>
    </p:spTree>
    <p:extLst>
      <p:ext uri="{BB962C8B-B14F-4D97-AF65-F5344CB8AC3E}">
        <p14:creationId xmlns:p14="http://schemas.microsoft.com/office/powerpoint/2010/main" val="2008908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ext and dynamic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D5B98-CCB8-0545-BBD0-6FC0C8BB6C6A}"/>
              </a:ext>
            </a:extLst>
          </p:cNvPr>
          <p:cNvSpPr>
            <a:spLocks noGrp="1"/>
          </p:cNvSpPr>
          <p:nvPr>
            <p:ph type="sldNum" idx="10"/>
          </p:nvPr>
        </p:nvSpPr>
        <p:spPr/>
        <p:txBody>
          <a:bodyPr/>
          <a:lstStyle/>
          <a:p>
            <a:fld id="{00000000-1234-1234-1234-123412341234}" type="slidenum">
              <a:rPr lang="en-GB" smtClean="0"/>
              <a:pPr/>
              <a:t>‹#›</a:t>
            </a:fld>
            <a:endParaRPr lang="en-GB"/>
          </a:p>
        </p:txBody>
      </p:sp>
      <p:sp>
        <p:nvSpPr>
          <p:cNvPr id="6" name="Title 1">
            <a:extLst>
              <a:ext uri="{FF2B5EF4-FFF2-40B4-BE49-F238E27FC236}">
                <a16:creationId xmlns:a16="http://schemas.microsoft.com/office/drawing/2014/main" id="{B706DA05-E99C-EC47-AEC7-B9FCE2F05E10}"/>
              </a:ext>
            </a:extLst>
          </p:cNvPr>
          <p:cNvSpPr>
            <a:spLocks noGrp="1"/>
          </p:cNvSpPr>
          <p:nvPr>
            <p:ph type="title" hasCustomPrompt="1"/>
          </p:nvPr>
        </p:nvSpPr>
        <p:spPr>
          <a:xfrm>
            <a:off x="462691" y="468507"/>
            <a:ext cx="3557876" cy="1954716"/>
          </a:xfrm>
        </p:spPr>
        <p:txBody>
          <a:bodyPr>
            <a:normAutofit/>
          </a:bodyPr>
          <a:lstStyle>
            <a:lvl1pPr>
              <a:lnSpc>
                <a:spcPct val="90000"/>
              </a:lnSpc>
              <a:defRPr sz="3333"/>
            </a:lvl1pPr>
          </a:lstStyle>
          <a:p>
            <a:r>
              <a:rPr lang="en-US"/>
              <a:t>Title slide with diagonal image</a:t>
            </a:r>
          </a:p>
        </p:txBody>
      </p:sp>
      <p:sp>
        <p:nvSpPr>
          <p:cNvPr id="8" name="Text Placeholder 7">
            <a:extLst>
              <a:ext uri="{FF2B5EF4-FFF2-40B4-BE49-F238E27FC236}">
                <a16:creationId xmlns:a16="http://schemas.microsoft.com/office/drawing/2014/main" id="{D0E3B65F-677F-EE4E-B55D-43CC47BFB6CE}"/>
              </a:ext>
            </a:extLst>
          </p:cNvPr>
          <p:cNvSpPr>
            <a:spLocks noGrp="1"/>
          </p:cNvSpPr>
          <p:nvPr>
            <p:ph type="body" sz="quarter" idx="11" hasCustomPrompt="1"/>
          </p:nvPr>
        </p:nvSpPr>
        <p:spPr>
          <a:xfrm>
            <a:off x="295923" y="2395372"/>
            <a:ext cx="3724644" cy="4021977"/>
          </a:xfrm>
        </p:spPr>
        <p:txBody>
          <a:bodyPr>
            <a:noAutofit/>
          </a:bodyPr>
          <a:lstStyle>
            <a:lvl1pPr>
              <a:defRPr sz="2667"/>
            </a:lvl1pPr>
            <a:lvl2pPr>
              <a:defRPr sz="2400"/>
            </a:lvl2pPr>
            <a:lvl3pPr>
              <a:defRPr sz="2400"/>
            </a:lvl3pPr>
            <a:lvl4pPr>
              <a:defRPr sz="2400"/>
            </a:lvl4pPr>
            <a:lvl5pPr>
              <a:defRPr sz="2400"/>
            </a:lvl5pPr>
          </a:lstStyle>
          <a:p>
            <a:pPr lvl="0"/>
            <a:r>
              <a:rPr lang="en-US"/>
              <a:t>Text or </a:t>
            </a:r>
            <a:r>
              <a:rPr lang="en-US" err="1"/>
              <a:t>bulletpoint</a:t>
            </a:r>
            <a:r>
              <a:rPr lang="en-US"/>
              <a:t> here</a:t>
            </a:r>
          </a:p>
        </p:txBody>
      </p:sp>
      <p:sp>
        <p:nvSpPr>
          <p:cNvPr id="15" name="Picture Placeholder 14">
            <a:extLst>
              <a:ext uri="{FF2B5EF4-FFF2-40B4-BE49-F238E27FC236}">
                <a16:creationId xmlns:a16="http://schemas.microsoft.com/office/drawing/2014/main" id="{D0C57EE5-EBD8-8546-B06D-274A1EFAD22B}"/>
              </a:ext>
            </a:extLst>
          </p:cNvPr>
          <p:cNvSpPr>
            <a:spLocks noGrp="1"/>
          </p:cNvSpPr>
          <p:nvPr>
            <p:ph type="pic" sz="quarter" idx="12"/>
          </p:nvPr>
        </p:nvSpPr>
        <p:spPr>
          <a:xfrm>
            <a:off x="4216014" y="0"/>
            <a:ext cx="7975988" cy="6858000"/>
          </a:xfrm>
          <a:custGeom>
            <a:avLst/>
            <a:gdLst>
              <a:gd name="connsiteX0" fmla="*/ 2282510 w 5981991"/>
              <a:gd name="connsiteY0" fmla="*/ 0 h 5143500"/>
              <a:gd name="connsiteX1" fmla="*/ 5981991 w 5981991"/>
              <a:gd name="connsiteY1" fmla="*/ 0 h 5143500"/>
              <a:gd name="connsiteX2" fmla="*/ 5981991 w 5981991"/>
              <a:gd name="connsiteY2" fmla="*/ 5143500 h 5143500"/>
              <a:gd name="connsiteX3" fmla="*/ 0 w 598199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981991" h="5143500">
                <a:moveTo>
                  <a:pt x="2282510" y="0"/>
                </a:moveTo>
                <a:lnTo>
                  <a:pt x="5981991" y="0"/>
                </a:lnTo>
                <a:lnTo>
                  <a:pt x="5981991" y="5143500"/>
                </a:lnTo>
                <a:lnTo>
                  <a:pt x="0" y="5143500"/>
                </a:lnTo>
                <a:close/>
              </a:path>
            </a:pathLst>
          </a:custGeom>
          <a:noFill/>
          <a:ln>
            <a:noFill/>
          </a:ln>
        </p:spPr>
        <p:txBody>
          <a:bodyPr wrap="square">
            <a:noAutofit/>
          </a:bodyPr>
          <a:lstStyle/>
          <a:p>
            <a:endParaRPr lang="en-US"/>
          </a:p>
        </p:txBody>
      </p:sp>
    </p:spTree>
    <p:extLst>
      <p:ext uri="{BB962C8B-B14F-4D97-AF65-F5344CB8AC3E}">
        <p14:creationId xmlns:p14="http://schemas.microsoft.com/office/powerpoint/2010/main" val="3310436867"/>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529C7-0308-C71E-7745-EACFDC31D74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1F94DC5-9EBA-BB1D-22FE-341A798F4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C7CD8A0-1F57-6BF0-61F3-5A2469917FDC}"/>
              </a:ext>
            </a:extLst>
          </p:cNvPr>
          <p:cNvSpPr>
            <a:spLocks noGrp="1"/>
          </p:cNvSpPr>
          <p:nvPr>
            <p:ph type="dt" sz="half" idx="10"/>
          </p:nvPr>
        </p:nvSpPr>
        <p:spPr/>
        <p:txBody>
          <a:bodyPr/>
          <a:lstStyle/>
          <a:p>
            <a:fld id="{3DD293D1-4C5D-6141-A86E-97CB7889E57C}" type="datetimeFigureOut">
              <a:rPr lang="en-GB" smtClean="0"/>
              <a:t>07/10/2024</a:t>
            </a:fld>
            <a:endParaRPr lang="en-GB"/>
          </a:p>
        </p:txBody>
      </p:sp>
      <p:sp>
        <p:nvSpPr>
          <p:cNvPr id="5" name="Footer Placeholder 4">
            <a:extLst>
              <a:ext uri="{FF2B5EF4-FFF2-40B4-BE49-F238E27FC236}">
                <a16:creationId xmlns:a16="http://schemas.microsoft.com/office/drawing/2014/main" id="{13004F4A-4511-A0E3-DE03-10452A1325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2FDA8-891E-7D8A-81F0-5F02065A2298}"/>
              </a:ext>
            </a:extLst>
          </p:cNvPr>
          <p:cNvSpPr>
            <a:spLocks noGrp="1"/>
          </p:cNvSpPr>
          <p:nvPr>
            <p:ph type="sldNum" sz="quarter" idx="12"/>
          </p:nvPr>
        </p:nvSpPr>
        <p:spPr/>
        <p:txBody>
          <a:bodyPr/>
          <a:lstStyle/>
          <a:p>
            <a:fld id="{564F313E-5B79-9D45-94BE-8B633012BEBE}" type="slidenum">
              <a:rPr lang="en-GB" smtClean="0"/>
              <a:t>‹#›</a:t>
            </a:fld>
            <a:endParaRPr lang="en-GB"/>
          </a:p>
        </p:txBody>
      </p:sp>
    </p:spTree>
    <p:extLst>
      <p:ext uri="{BB962C8B-B14F-4D97-AF65-F5344CB8AC3E}">
        <p14:creationId xmlns:p14="http://schemas.microsoft.com/office/powerpoint/2010/main" val="519486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E761-A8D8-E3B7-A838-52D50C53AB7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03A30FC-C028-7C56-BC6F-C2782B4A09B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B4FEEAE-B989-D29B-E13E-5A0165EF090C}"/>
              </a:ext>
            </a:extLst>
          </p:cNvPr>
          <p:cNvSpPr>
            <a:spLocks noGrp="1"/>
          </p:cNvSpPr>
          <p:nvPr>
            <p:ph type="dt" sz="half" idx="10"/>
          </p:nvPr>
        </p:nvSpPr>
        <p:spPr/>
        <p:txBody>
          <a:bodyPr/>
          <a:lstStyle/>
          <a:p>
            <a:fld id="{3DD293D1-4C5D-6141-A86E-97CB7889E57C}" type="datetimeFigureOut">
              <a:rPr lang="en-GB" smtClean="0"/>
              <a:t>07/10/2024</a:t>
            </a:fld>
            <a:endParaRPr lang="en-GB"/>
          </a:p>
        </p:txBody>
      </p:sp>
      <p:sp>
        <p:nvSpPr>
          <p:cNvPr id="5" name="Footer Placeholder 4">
            <a:extLst>
              <a:ext uri="{FF2B5EF4-FFF2-40B4-BE49-F238E27FC236}">
                <a16:creationId xmlns:a16="http://schemas.microsoft.com/office/drawing/2014/main" id="{63AF0E9D-DC8B-76BB-666C-59C3FC2E82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0AC311-85A6-C64A-202A-9EFDCE5D6B01}"/>
              </a:ext>
            </a:extLst>
          </p:cNvPr>
          <p:cNvSpPr>
            <a:spLocks noGrp="1"/>
          </p:cNvSpPr>
          <p:nvPr>
            <p:ph type="sldNum" sz="quarter" idx="12"/>
          </p:nvPr>
        </p:nvSpPr>
        <p:spPr/>
        <p:txBody>
          <a:bodyPr/>
          <a:lstStyle/>
          <a:p>
            <a:fld id="{564F313E-5B79-9D45-94BE-8B633012BEBE}" type="slidenum">
              <a:rPr lang="en-GB" smtClean="0"/>
              <a:t>‹#›</a:t>
            </a:fld>
            <a:endParaRPr lang="en-GB"/>
          </a:p>
        </p:txBody>
      </p:sp>
    </p:spTree>
    <p:extLst>
      <p:ext uri="{BB962C8B-B14F-4D97-AF65-F5344CB8AC3E}">
        <p14:creationId xmlns:p14="http://schemas.microsoft.com/office/powerpoint/2010/main" val="2436869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9018-292D-3EFB-E196-BA2BB75E822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BCBD1AD-F980-4ADC-144D-327C1588F9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A652D09-A72D-AE58-909B-EED047265FDE}"/>
              </a:ext>
            </a:extLst>
          </p:cNvPr>
          <p:cNvSpPr>
            <a:spLocks noGrp="1"/>
          </p:cNvSpPr>
          <p:nvPr>
            <p:ph type="dt" sz="half" idx="10"/>
          </p:nvPr>
        </p:nvSpPr>
        <p:spPr/>
        <p:txBody>
          <a:bodyPr/>
          <a:lstStyle/>
          <a:p>
            <a:fld id="{3DD293D1-4C5D-6141-A86E-97CB7889E57C}" type="datetimeFigureOut">
              <a:rPr lang="en-GB" smtClean="0"/>
              <a:t>07/10/2024</a:t>
            </a:fld>
            <a:endParaRPr lang="en-GB"/>
          </a:p>
        </p:txBody>
      </p:sp>
      <p:sp>
        <p:nvSpPr>
          <p:cNvPr id="5" name="Footer Placeholder 4">
            <a:extLst>
              <a:ext uri="{FF2B5EF4-FFF2-40B4-BE49-F238E27FC236}">
                <a16:creationId xmlns:a16="http://schemas.microsoft.com/office/drawing/2014/main" id="{7D79943E-13D6-19BC-ED6D-667F5E9236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0F08FC-BBD2-01C2-9E3B-B6C4EF02D1D1}"/>
              </a:ext>
            </a:extLst>
          </p:cNvPr>
          <p:cNvSpPr>
            <a:spLocks noGrp="1"/>
          </p:cNvSpPr>
          <p:nvPr>
            <p:ph type="sldNum" sz="quarter" idx="12"/>
          </p:nvPr>
        </p:nvSpPr>
        <p:spPr/>
        <p:txBody>
          <a:bodyPr/>
          <a:lstStyle/>
          <a:p>
            <a:fld id="{564F313E-5B79-9D45-94BE-8B633012BEBE}" type="slidenum">
              <a:rPr lang="en-GB" smtClean="0"/>
              <a:t>‹#›</a:t>
            </a:fld>
            <a:endParaRPr lang="en-GB"/>
          </a:p>
        </p:txBody>
      </p:sp>
    </p:spTree>
    <p:extLst>
      <p:ext uri="{BB962C8B-B14F-4D97-AF65-F5344CB8AC3E}">
        <p14:creationId xmlns:p14="http://schemas.microsoft.com/office/powerpoint/2010/main" val="2545648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3357-0D74-309C-C5A7-CCFD4F7B299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CFEF69A-5C3E-D3CC-39F0-6434960CDFC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192635C-E47E-8BB2-EA41-C6A752A10ED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1D679B6-C24D-8DEB-E57F-C9A079C7E7A6}"/>
              </a:ext>
            </a:extLst>
          </p:cNvPr>
          <p:cNvSpPr>
            <a:spLocks noGrp="1"/>
          </p:cNvSpPr>
          <p:nvPr>
            <p:ph type="dt" sz="half" idx="10"/>
          </p:nvPr>
        </p:nvSpPr>
        <p:spPr/>
        <p:txBody>
          <a:bodyPr/>
          <a:lstStyle/>
          <a:p>
            <a:fld id="{3DD293D1-4C5D-6141-A86E-97CB7889E57C}" type="datetimeFigureOut">
              <a:rPr lang="en-GB" smtClean="0"/>
              <a:t>07/10/2024</a:t>
            </a:fld>
            <a:endParaRPr lang="en-GB"/>
          </a:p>
        </p:txBody>
      </p:sp>
      <p:sp>
        <p:nvSpPr>
          <p:cNvPr id="6" name="Footer Placeholder 5">
            <a:extLst>
              <a:ext uri="{FF2B5EF4-FFF2-40B4-BE49-F238E27FC236}">
                <a16:creationId xmlns:a16="http://schemas.microsoft.com/office/drawing/2014/main" id="{4162C935-C8F9-05C9-C2C2-EB8A20DB8B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212039-B5DD-B0CE-4F10-49E34393769E}"/>
              </a:ext>
            </a:extLst>
          </p:cNvPr>
          <p:cNvSpPr>
            <a:spLocks noGrp="1"/>
          </p:cNvSpPr>
          <p:nvPr>
            <p:ph type="sldNum" sz="quarter" idx="12"/>
          </p:nvPr>
        </p:nvSpPr>
        <p:spPr/>
        <p:txBody>
          <a:bodyPr/>
          <a:lstStyle/>
          <a:p>
            <a:fld id="{564F313E-5B79-9D45-94BE-8B633012BEBE}" type="slidenum">
              <a:rPr lang="en-GB" smtClean="0"/>
              <a:t>‹#›</a:t>
            </a:fld>
            <a:endParaRPr lang="en-GB"/>
          </a:p>
        </p:txBody>
      </p:sp>
    </p:spTree>
    <p:extLst>
      <p:ext uri="{BB962C8B-B14F-4D97-AF65-F5344CB8AC3E}">
        <p14:creationId xmlns:p14="http://schemas.microsoft.com/office/powerpoint/2010/main" val="229712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55B5-0907-CBB6-4EFF-2F41282573A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249C8FF-1D5D-CD83-B011-A88224FE30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00DE051-E0CF-2D6A-F85A-46379417642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258004E-DDC5-D53E-1B6C-86439FE446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42396C-27A3-7B68-18ED-D23DF827B7C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7F6D2E3-5905-1243-2905-53C56BC56EC8}"/>
              </a:ext>
            </a:extLst>
          </p:cNvPr>
          <p:cNvSpPr>
            <a:spLocks noGrp="1"/>
          </p:cNvSpPr>
          <p:nvPr>
            <p:ph type="dt" sz="half" idx="10"/>
          </p:nvPr>
        </p:nvSpPr>
        <p:spPr/>
        <p:txBody>
          <a:bodyPr/>
          <a:lstStyle/>
          <a:p>
            <a:fld id="{3DD293D1-4C5D-6141-A86E-97CB7889E57C}" type="datetimeFigureOut">
              <a:rPr lang="en-GB" smtClean="0"/>
              <a:t>07/10/2024</a:t>
            </a:fld>
            <a:endParaRPr lang="en-GB"/>
          </a:p>
        </p:txBody>
      </p:sp>
      <p:sp>
        <p:nvSpPr>
          <p:cNvPr id="8" name="Footer Placeholder 7">
            <a:extLst>
              <a:ext uri="{FF2B5EF4-FFF2-40B4-BE49-F238E27FC236}">
                <a16:creationId xmlns:a16="http://schemas.microsoft.com/office/drawing/2014/main" id="{44350D69-2137-EF9A-9C8E-CE43EC5517B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A6357C1-8485-A029-DA76-4C47E4F131AC}"/>
              </a:ext>
            </a:extLst>
          </p:cNvPr>
          <p:cNvSpPr>
            <a:spLocks noGrp="1"/>
          </p:cNvSpPr>
          <p:nvPr>
            <p:ph type="sldNum" sz="quarter" idx="12"/>
          </p:nvPr>
        </p:nvSpPr>
        <p:spPr/>
        <p:txBody>
          <a:bodyPr/>
          <a:lstStyle/>
          <a:p>
            <a:fld id="{564F313E-5B79-9D45-94BE-8B633012BEBE}" type="slidenum">
              <a:rPr lang="en-GB" smtClean="0"/>
              <a:t>‹#›</a:t>
            </a:fld>
            <a:endParaRPr lang="en-GB"/>
          </a:p>
        </p:txBody>
      </p:sp>
    </p:spTree>
    <p:extLst>
      <p:ext uri="{BB962C8B-B14F-4D97-AF65-F5344CB8AC3E}">
        <p14:creationId xmlns:p14="http://schemas.microsoft.com/office/powerpoint/2010/main" val="1286767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090A-3D25-7A70-C5B2-A5385E72A88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87D6E06-430E-13DB-C554-B9DFFF783603}"/>
              </a:ext>
            </a:extLst>
          </p:cNvPr>
          <p:cNvSpPr>
            <a:spLocks noGrp="1"/>
          </p:cNvSpPr>
          <p:nvPr>
            <p:ph type="dt" sz="half" idx="10"/>
          </p:nvPr>
        </p:nvSpPr>
        <p:spPr/>
        <p:txBody>
          <a:bodyPr/>
          <a:lstStyle/>
          <a:p>
            <a:fld id="{3DD293D1-4C5D-6141-A86E-97CB7889E57C}" type="datetimeFigureOut">
              <a:rPr lang="en-GB" smtClean="0"/>
              <a:t>07/10/2024</a:t>
            </a:fld>
            <a:endParaRPr lang="en-GB"/>
          </a:p>
        </p:txBody>
      </p:sp>
      <p:sp>
        <p:nvSpPr>
          <p:cNvPr id="4" name="Footer Placeholder 3">
            <a:extLst>
              <a:ext uri="{FF2B5EF4-FFF2-40B4-BE49-F238E27FC236}">
                <a16:creationId xmlns:a16="http://schemas.microsoft.com/office/drawing/2014/main" id="{1FF128D9-A795-9D9B-94E7-9B9D6B3F41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13A703E-7F12-C66A-4844-E148CA43F7D3}"/>
              </a:ext>
            </a:extLst>
          </p:cNvPr>
          <p:cNvSpPr>
            <a:spLocks noGrp="1"/>
          </p:cNvSpPr>
          <p:nvPr>
            <p:ph type="sldNum" sz="quarter" idx="12"/>
          </p:nvPr>
        </p:nvSpPr>
        <p:spPr/>
        <p:txBody>
          <a:bodyPr/>
          <a:lstStyle/>
          <a:p>
            <a:fld id="{564F313E-5B79-9D45-94BE-8B633012BEBE}" type="slidenum">
              <a:rPr lang="en-GB" smtClean="0"/>
              <a:t>‹#›</a:t>
            </a:fld>
            <a:endParaRPr lang="en-GB"/>
          </a:p>
        </p:txBody>
      </p:sp>
    </p:spTree>
    <p:extLst>
      <p:ext uri="{BB962C8B-B14F-4D97-AF65-F5344CB8AC3E}">
        <p14:creationId xmlns:p14="http://schemas.microsoft.com/office/powerpoint/2010/main" val="514820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98FCB-11A9-F614-3070-3811975AAEAD}"/>
              </a:ext>
            </a:extLst>
          </p:cNvPr>
          <p:cNvSpPr>
            <a:spLocks noGrp="1"/>
          </p:cNvSpPr>
          <p:nvPr>
            <p:ph type="dt" sz="half" idx="10"/>
          </p:nvPr>
        </p:nvSpPr>
        <p:spPr/>
        <p:txBody>
          <a:bodyPr/>
          <a:lstStyle/>
          <a:p>
            <a:fld id="{3DD293D1-4C5D-6141-A86E-97CB7889E57C}" type="datetimeFigureOut">
              <a:rPr lang="en-GB" smtClean="0"/>
              <a:t>07/10/2024</a:t>
            </a:fld>
            <a:endParaRPr lang="en-GB"/>
          </a:p>
        </p:txBody>
      </p:sp>
      <p:sp>
        <p:nvSpPr>
          <p:cNvPr id="3" name="Footer Placeholder 2">
            <a:extLst>
              <a:ext uri="{FF2B5EF4-FFF2-40B4-BE49-F238E27FC236}">
                <a16:creationId xmlns:a16="http://schemas.microsoft.com/office/drawing/2014/main" id="{3FC538F7-5530-CD5D-46BB-C6B2E159C1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0FBC2E-A89D-61DD-89F1-2380FF61A144}"/>
              </a:ext>
            </a:extLst>
          </p:cNvPr>
          <p:cNvSpPr>
            <a:spLocks noGrp="1"/>
          </p:cNvSpPr>
          <p:nvPr>
            <p:ph type="sldNum" sz="quarter" idx="12"/>
          </p:nvPr>
        </p:nvSpPr>
        <p:spPr/>
        <p:txBody>
          <a:bodyPr/>
          <a:lstStyle/>
          <a:p>
            <a:fld id="{564F313E-5B79-9D45-94BE-8B633012BEBE}" type="slidenum">
              <a:rPr lang="en-GB" smtClean="0"/>
              <a:t>‹#›</a:t>
            </a:fld>
            <a:endParaRPr lang="en-GB"/>
          </a:p>
        </p:txBody>
      </p:sp>
    </p:spTree>
    <p:extLst>
      <p:ext uri="{BB962C8B-B14F-4D97-AF65-F5344CB8AC3E}">
        <p14:creationId xmlns:p14="http://schemas.microsoft.com/office/powerpoint/2010/main" val="146714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DC4D-9FDC-9C9F-9C81-92937F6620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076162-31FA-F942-FB80-FAF015B0D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4C9BC2-39BE-1664-6794-54383AD83D69}"/>
              </a:ext>
            </a:extLst>
          </p:cNvPr>
          <p:cNvSpPr>
            <a:spLocks noGrp="1"/>
          </p:cNvSpPr>
          <p:nvPr>
            <p:ph type="dt" sz="half" idx="10"/>
          </p:nvPr>
        </p:nvSpPr>
        <p:spPr/>
        <p:txBody>
          <a:bodyPr/>
          <a:lstStyle/>
          <a:p>
            <a:fld id="{3C3A9C18-09B8-4CDA-83C2-A279BEE9AD73}" type="datetimeFigureOut">
              <a:rPr lang="en-GB" smtClean="0"/>
              <a:t>07/10/2024</a:t>
            </a:fld>
            <a:endParaRPr lang="en-GB"/>
          </a:p>
        </p:txBody>
      </p:sp>
      <p:sp>
        <p:nvSpPr>
          <p:cNvPr id="5" name="Footer Placeholder 4">
            <a:extLst>
              <a:ext uri="{FF2B5EF4-FFF2-40B4-BE49-F238E27FC236}">
                <a16:creationId xmlns:a16="http://schemas.microsoft.com/office/drawing/2014/main" id="{1E945AEA-6F57-00DC-1661-7149A2499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2BE981-B987-0C22-952C-247DFB712E24}"/>
              </a:ext>
            </a:extLst>
          </p:cNvPr>
          <p:cNvSpPr>
            <a:spLocks noGrp="1"/>
          </p:cNvSpPr>
          <p:nvPr>
            <p:ph type="sldNum" sz="quarter" idx="12"/>
          </p:nvPr>
        </p:nvSpPr>
        <p:spPr/>
        <p:txBody>
          <a:bodyPr/>
          <a:lstStyle/>
          <a:p>
            <a:fld id="{01278D6E-548D-4A27-A104-8A226FC191BC}" type="slidenum">
              <a:rPr lang="en-GB" smtClean="0"/>
              <a:t>‹#›</a:t>
            </a:fld>
            <a:endParaRPr lang="en-GB"/>
          </a:p>
        </p:txBody>
      </p:sp>
    </p:spTree>
    <p:extLst>
      <p:ext uri="{BB962C8B-B14F-4D97-AF65-F5344CB8AC3E}">
        <p14:creationId xmlns:p14="http://schemas.microsoft.com/office/powerpoint/2010/main" val="268701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5085-3D99-A7AE-4C54-4FD970367C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0215BA0-ABC6-F962-DECD-4CD9F6BD1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81FDCBD-56A1-FD76-0FDE-3FE2D248A9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6A6CA5-8D9F-3526-B0A8-21717314113D}"/>
              </a:ext>
            </a:extLst>
          </p:cNvPr>
          <p:cNvSpPr>
            <a:spLocks noGrp="1"/>
          </p:cNvSpPr>
          <p:nvPr>
            <p:ph type="dt" sz="half" idx="10"/>
          </p:nvPr>
        </p:nvSpPr>
        <p:spPr/>
        <p:txBody>
          <a:bodyPr/>
          <a:lstStyle/>
          <a:p>
            <a:fld id="{3DD293D1-4C5D-6141-A86E-97CB7889E57C}" type="datetimeFigureOut">
              <a:rPr lang="en-GB" smtClean="0"/>
              <a:t>07/10/2024</a:t>
            </a:fld>
            <a:endParaRPr lang="en-GB"/>
          </a:p>
        </p:txBody>
      </p:sp>
      <p:sp>
        <p:nvSpPr>
          <p:cNvPr id="6" name="Footer Placeholder 5">
            <a:extLst>
              <a:ext uri="{FF2B5EF4-FFF2-40B4-BE49-F238E27FC236}">
                <a16:creationId xmlns:a16="http://schemas.microsoft.com/office/drawing/2014/main" id="{92D14414-D564-08CC-615B-E660E6DC1A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E28FAF-D660-BFA6-6B51-82C9DF45ADF7}"/>
              </a:ext>
            </a:extLst>
          </p:cNvPr>
          <p:cNvSpPr>
            <a:spLocks noGrp="1"/>
          </p:cNvSpPr>
          <p:nvPr>
            <p:ph type="sldNum" sz="quarter" idx="12"/>
          </p:nvPr>
        </p:nvSpPr>
        <p:spPr/>
        <p:txBody>
          <a:bodyPr/>
          <a:lstStyle/>
          <a:p>
            <a:fld id="{564F313E-5B79-9D45-94BE-8B633012BEBE}" type="slidenum">
              <a:rPr lang="en-GB" smtClean="0"/>
              <a:t>‹#›</a:t>
            </a:fld>
            <a:endParaRPr lang="en-GB"/>
          </a:p>
        </p:txBody>
      </p:sp>
    </p:spTree>
    <p:extLst>
      <p:ext uri="{BB962C8B-B14F-4D97-AF65-F5344CB8AC3E}">
        <p14:creationId xmlns:p14="http://schemas.microsoft.com/office/powerpoint/2010/main" val="986964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70B7-2F01-E4FC-6034-5338917555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0BE1BD1-A57A-56C9-5B96-781D3D464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6BB45E-03A0-BC5E-693B-4452B26B8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07CD5C-ADC6-447C-A03E-0CA4136BEDF9}"/>
              </a:ext>
            </a:extLst>
          </p:cNvPr>
          <p:cNvSpPr>
            <a:spLocks noGrp="1"/>
          </p:cNvSpPr>
          <p:nvPr>
            <p:ph type="dt" sz="half" idx="10"/>
          </p:nvPr>
        </p:nvSpPr>
        <p:spPr/>
        <p:txBody>
          <a:bodyPr/>
          <a:lstStyle/>
          <a:p>
            <a:fld id="{3DD293D1-4C5D-6141-A86E-97CB7889E57C}" type="datetimeFigureOut">
              <a:rPr lang="en-GB" smtClean="0"/>
              <a:t>07/10/2024</a:t>
            </a:fld>
            <a:endParaRPr lang="en-GB"/>
          </a:p>
        </p:txBody>
      </p:sp>
      <p:sp>
        <p:nvSpPr>
          <p:cNvPr id="6" name="Footer Placeholder 5">
            <a:extLst>
              <a:ext uri="{FF2B5EF4-FFF2-40B4-BE49-F238E27FC236}">
                <a16:creationId xmlns:a16="http://schemas.microsoft.com/office/drawing/2014/main" id="{49A079EE-2BED-DF72-A2BC-8B0A1153C4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B3D926-EECB-A7A3-E9D7-8310B39CDBC3}"/>
              </a:ext>
            </a:extLst>
          </p:cNvPr>
          <p:cNvSpPr>
            <a:spLocks noGrp="1"/>
          </p:cNvSpPr>
          <p:nvPr>
            <p:ph type="sldNum" sz="quarter" idx="12"/>
          </p:nvPr>
        </p:nvSpPr>
        <p:spPr/>
        <p:txBody>
          <a:bodyPr/>
          <a:lstStyle/>
          <a:p>
            <a:fld id="{564F313E-5B79-9D45-94BE-8B633012BEBE}" type="slidenum">
              <a:rPr lang="en-GB" smtClean="0"/>
              <a:t>‹#›</a:t>
            </a:fld>
            <a:endParaRPr lang="en-GB"/>
          </a:p>
        </p:txBody>
      </p:sp>
    </p:spTree>
    <p:extLst>
      <p:ext uri="{BB962C8B-B14F-4D97-AF65-F5344CB8AC3E}">
        <p14:creationId xmlns:p14="http://schemas.microsoft.com/office/powerpoint/2010/main" val="1990510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3B53-900E-163F-D45B-B999E48B1B9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FED072D-7000-2FFE-8B97-F9E125C03DA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017F18F-DE44-A811-DEF8-D541137814BC}"/>
              </a:ext>
            </a:extLst>
          </p:cNvPr>
          <p:cNvSpPr>
            <a:spLocks noGrp="1"/>
          </p:cNvSpPr>
          <p:nvPr>
            <p:ph type="dt" sz="half" idx="10"/>
          </p:nvPr>
        </p:nvSpPr>
        <p:spPr/>
        <p:txBody>
          <a:bodyPr/>
          <a:lstStyle/>
          <a:p>
            <a:fld id="{3DD293D1-4C5D-6141-A86E-97CB7889E57C}" type="datetimeFigureOut">
              <a:rPr lang="en-GB" smtClean="0"/>
              <a:t>07/10/2024</a:t>
            </a:fld>
            <a:endParaRPr lang="en-GB"/>
          </a:p>
        </p:txBody>
      </p:sp>
      <p:sp>
        <p:nvSpPr>
          <p:cNvPr id="5" name="Footer Placeholder 4">
            <a:extLst>
              <a:ext uri="{FF2B5EF4-FFF2-40B4-BE49-F238E27FC236}">
                <a16:creationId xmlns:a16="http://schemas.microsoft.com/office/drawing/2014/main" id="{60ABD4CA-2D9B-398F-D251-04A45C1732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114467-0052-34D1-B9C2-15EE3CDCF020}"/>
              </a:ext>
            </a:extLst>
          </p:cNvPr>
          <p:cNvSpPr>
            <a:spLocks noGrp="1"/>
          </p:cNvSpPr>
          <p:nvPr>
            <p:ph type="sldNum" sz="quarter" idx="12"/>
          </p:nvPr>
        </p:nvSpPr>
        <p:spPr/>
        <p:txBody>
          <a:bodyPr/>
          <a:lstStyle/>
          <a:p>
            <a:fld id="{564F313E-5B79-9D45-94BE-8B633012BEBE}" type="slidenum">
              <a:rPr lang="en-GB" smtClean="0"/>
              <a:t>‹#›</a:t>
            </a:fld>
            <a:endParaRPr lang="en-GB"/>
          </a:p>
        </p:txBody>
      </p:sp>
    </p:spTree>
    <p:extLst>
      <p:ext uri="{BB962C8B-B14F-4D97-AF65-F5344CB8AC3E}">
        <p14:creationId xmlns:p14="http://schemas.microsoft.com/office/powerpoint/2010/main" val="3977692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433FEF-DD24-6D3E-226B-B45874C47A1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8E38CC8-C9DB-C42D-E329-FB0CB1E9E69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6D527E-BAEB-4655-D61E-621F9EE570B1}"/>
              </a:ext>
            </a:extLst>
          </p:cNvPr>
          <p:cNvSpPr>
            <a:spLocks noGrp="1"/>
          </p:cNvSpPr>
          <p:nvPr>
            <p:ph type="dt" sz="half" idx="10"/>
          </p:nvPr>
        </p:nvSpPr>
        <p:spPr/>
        <p:txBody>
          <a:bodyPr/>
          <a:lstStyle/>
          <a:p>
            <a:fld id="{3DD293D1-4C5D-6141-A86E-97CB7889E57C}" type="datetimeFigureOut">
              <a:rPr lang="en-GB" smtClean="0"/>
              <a:t>07/10/2024</a:t>
            </a:fld>
            <a:endParaRPr lang="en-GB"/>
          </a:p>
        </p:txBody>
      </p:sp>
      <p:sp>
        <p:nvSpPr>
          <p:cNvPr id="5" name="Footer Placeholder 4">
            <a:extLst>
              <a:ext uri="{FF2B5EF4-FFF2-40B4-BE49-F238E27FC236}">
                <a16:creationId xmlns:a16="http://schemas.microsoft.com/office/drawing/2014/main" id="{866D3C54-B1B0-FD0B-BB89-0D18E97657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DB059-5D05-4219-5765-57AFD10B23A3}"/>
              </a:ext>
            </a:extLst>
          </p:cNvPr>
          <p:cNvSpPr>
            <a:spLocks noGrp="1"/>
          </p:cNvSpPr>
          <p:nvPr>
            <p:ph type="sldNum" sz="quarter" idx="12"/>
          </p:nvPr>
        </p:nvSpPr>
        <p:spPr/>
        <p:txBody>
          <a:bodyPr/>
          <a:lstStyle/>
          <a:p>
            <a:fld id="{564F313E-5B79-9D45-94BE-8B633012BEBE}" type="slidenum">
              <a:rPr lang="en-GB" smtClean="0"/>
              <a:t>‹#›</a:t>
            </a:fld>
            <a:endParaRPr lang="en-GB"/>
          </a:p>
        </p:txBody>
      </p:sp>
    </p:spTree>
    <p:extLst>
      <p:ext uri="{BB962C8B-B14F-4D97-AF65-F5344CB8AC3E}">
        <p14:creationId xmlns:p14="http://schemas.microsoft.com/office/powerpoint/2010/main" val="172818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E426-956C-2A00-A38A-4282C28901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D17D8E-1894-7C69-443B-D4E811BC64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02BB33-01B5-0CB5-DD1D-702F936E4522}"/>
              </a:ext>
            </a:extLst>
          </p:cNvPr>
          <p:cNvSpPr>
            <a:spLocks noGrp="1"/>
          </p:cNvSpPr>
          <p:nvPr>
            <p:ph type="dt" sz="half" idx="10"/>
          </p:nvPr>
        </p:nvSpPr>
        <p:spPr/>
        <p:txBody>
          <a:bodyPr/>
          <a:lstStyle/>
          <a:p>
            <a:fld id="{3C3A9C18-09B8-4CDA-83C2-A279BEE9AD73}" type="datetimeFigureOut">
              <a:rPr lang="en-GB" smtClean="0"/>
              <a:t>07/10/2024</a:t>
            </a:fld>
            <a:endParaRPr lang="en-GB"/>
          </a:p>
        </p:txBody>
      </p:sp>
      <p:sp>
        <p:nvSpPr>
          <p:cNvPr id="5" name="Footer Placeholder 4">
            <a:extLst>
              <a:ext uri="{FF2B5EF4-FFF2-40B4-BE49-F238E27FC236}">
                <a16:creationId xmlns:a16="http://schemas.microsoft.com/office/drawing/2014/main" id="{785E9333-E3CE-DEBC-E440-5086B649CB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3C3853-E952-B6D1-EBB1-3DA8BA8AE850}"/>
              </a:ext>
            </a:extLst>
          </p:cNvPr>
          <p:cNvSpPr>
            <a:spLocks noGrp="1"/>
          </p:cNvSpPr>
          <p:nvPr>
            <p:ph type="sldNum" sz="quarter" idx="12"/>
          </p:nvPr>
        </p:nvSpPr>
        <p:spPr/>
        <p:txBody>
          <a:bodyPr/>
          <a:lstStyle/>
          <a:p>
            <a:fld id="{01278D6E-548D-4A27-A104-8A226FC191BC}" type="slidenum">
              <a:rPr lang="en-GB" smtClean="0"/>
              <a:t>‹#›</a:t>
            </a:fld>
            <a:endParaRPr lang="en-GB"/>
          </a:p>
        </p:txBody>
      </p:sp>
    </p:spTree>
    <p:extLst>
      <p:ext uri="{BB962C8B-B14F-4D97-AF65-F5344CB8AC3E}">
        <p14:creationId xmlns:p14="http://schemas.microsoft.com/office/powerpoint/2010/main" val="3930130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E1A5-3734-BFEA-866E-FBE87D91E4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47B192-4971-C8FA-E356-E41FDFD23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912104-31F1-04B0-D844-2F1A6399ED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B03A13-C8F8-BCD4-651B-FB446A29F7AC}"/>
              </a:ext>
            </a:extLst>
          </p:cNvPr>
          <p:cNvSpPr>
            <a:spLocks noGrp="1"/>
          </p:cNvSpPr>
          <p:nvPr>
            <p:ph type="dt" sz="half" idx="10"/>
          </p:nvPr>
        </p:nvSpPr>
        <p:spPr/>
        <p:txBody>
          <a:bodyPr/>
          <a:lstStyle/>
          <a:p>
            <a:fld id="{3C3A9C18-09B8-4CDA-83C2-A279BEE9AD73}" type="datetimeFigureOut">
              <a:rPr lang="en-GB" smtClean="0"/>
              <a:t>07/10/2024</a:t>
            </a:fld>
            <a:endParaRPr lang="en-GB"/>
          </a:p>
        </p:txBody>
      </p:sp>
      <p:sp>
        <p:nvSpPr>
          <p:cNvPr id="6" name="Footer Placeholder 5">
            <a:extLst>
              <a:ext uri="{FF2B5EF4-FFF2-40B4-BE49-F238E27FC236}">
                <a16:creationId xmlns:a16="http://schemas.microsoft.com/office/drawing/2014/main" id="{A69A8FC0-BDBC-D3C9-D35F-201D17F614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56B36A-F7B2-5824-BECA-F712923A1EA8}"/>
              </a:ext>
            </a:extLst>
          </p:cNvPr>
          <p:cNvSpPr>
            <a:spLocks noGrp="1"/>
          </p:cNvSpPr>
          <p:nvPr>
            <p:ph type="sldNum" sz="quarter" idx="12"/>
          </p:nvPr>
        </p:nvSpPr>
        <p:spPr/>
        <p:txBody>
          <a:bodyPr/>
          <a:lstStyle/>
          <a:p>
            <a:fld id="{01278D6E-548D-4A27-A104-8A226FC191BC}" type="slidenum">
              <a:rPr lang="en-GB" smtClean="0"/>
              <a:t>‹#›</a:t>
            </a:fld>
            <a:endParaRPr lang="en-GB"/>
          </a:p>
        </p:txBody>
      </p:sp>
    </p:spTree>
    <p:extLst>
      <p:ext uri="{BB962C8B-B14F-4D97-AF65-F5344CB8AC3E}">
        <p14:creationId xmlns:p14="http://schemas.microsoft.com/office/powerpoint/2010/main" val="94656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0EB6-E61B-FEAE-1E64-5F00EC51CC4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86D03A-53C7-7685-CFF8-FF490FB57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A3D0B5-30BB-367B-2F28-486B0F7DF2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2DC56E-D4DB-CBE0-8CD8-3BC8B469E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2120F-FD53-41A0-1A33-F1EB542BCA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6C766D-D4D0-6749-48F6-AAF9EF91479C}"/>
              </a:ext>
            </a:extLst>
          </p:cNvPr>
          <p:cNvSpPr>
            <a:spLocks noGrp="1"/>
          </p:cNvSpPr>
          <p:nvPr>
            <p:ph type="dt" sz="half" idx="10"/>
          </p:nvPr>
        </p:nvSpPr>
        <p:spPr/>
        <p:txBody>
          <a:bodyPr/>
          <a:lstStyle/>
          <a:p>
            <a:fld id="{3C3A9C18-09B8-4CDA-83C2-A279BEE9AD73}" type="datetimeFigureOut">
              <a:rPr lang="en-GB" smtClean="0"/>
              <a:t>07/10/2024</a:t>
            </a:fld>
            <a:endParaRPr lang="en-GB"/>
          </a:p>
        </p:txBody>
      </p:sp>
      <p:sp>
        <p:nvSpPr>
          <p:cNvPr id="8" name="Footer Placeholder 7">
            <a:extLst>
              <a:ext uri="{FF2B5EF4-FFF2-40B4-BE49-F238E27FC236}">
                <a16:creationId xmlns:a16="http://schemas.microsoft.com/office/drawing/2014/main" id="{E6B10F08-9152-B3AF-4148-FF6AFF90B29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388D01D-DFB1-421E-797E-0CA560FCC100}"/>
              </a:ext>
            </a:extLst>
          </p:cNvPr>
          <p:cNvSpPr>
            <a:spLocks noGrp="1"/>
          </p:cNvSpPr>
          <p:nvPr>
            <p:ph type="sldNum" sz="quarter" idx="12"/>
          </p:nvPr>
        </p:nvSpPr>
        <p:spPr/>
        <p:txBody>
          <a:bodyPr/>
          <a:lstStyle/>
          <a:p>
            <a:fld id="{01278D6E-548D-4A27-A104-8A226FC191BC}" type="slidenum">
              <a:rPr lang="en-GB" smtClean="0"/>
              <a:t>‹#›</a:t>
            </a:fld>
            <a:endParaRPr lang="en-GB"/>
          </a:p>
        </p:txBody>
      </p:sp>
    </p:spTree>
    <p:extLst>
      <p:ext uri="{BB962C8B-B14F-4D97-AF65-F5344CB8AC3E}">
        <p14:creationId xmlns:p14="http://schemas.microsoft.com/office/powerpoint/2010/main" val="1871318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E6E01-B6C3-F370-49CF-05CC08A26F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ACCA37-6289-5A66-A967-09AC700C9AF6}"/>
              </a:ext>
            </a:extLst>
          </p:cNvPr>
          <p:cNvSpPr>
            <a:spLocks noGrp="1"/>
          </p:cNvSpPr>
          <p:nvPr>
            <p:ph type="dt" sz="half" idx="10"/>
          </p:nvPr>
        </p:nvSpPr>
        <p:spPr/>
        <p:txBody>
          <a:bodyPr/>
          <a:lstStyle/>
          <a:p>
            <a:fld id="{3C3A9C18-09B8-4CDA-83C2-A279BEE9AD73}" type="datetimeFigureOut">
              <a:rPr lang="en-GB" smtClean="0"/>
              <a:t>07/10/2024</a:t>
            </a:fld>
            <a:endParaRPr lang="en-GB"/>
          </a:p>
        </p:txBody>
      </p:sp>
      <p:sp>
        <p:nvSpPr>
          <p:cNvPr id="4" name="Footer Placeholder 3">
            <a:extLst>
              <a:ext uri="{FF2B5EF4-FFF2-40B4-BE49-F238E27FC236}">
                <a16:creationId xmlns:a16="http://schemas.microsoft.com/office/drawing/2014/main" id="{93DBA7ED-9355-C256-D59C-D794BF7D61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210490-E485-6878-5791-645068901DB6}"/>
              </a:ext>
            </a:extLst>
          </p:cNvPr>
          <p:cNvSpPr>
            <a:spLocks noGrp="1"/>
          </p:cNvSpPr>
          <p:nvPr>
            <p:ph type="sldNum" sz="quarter" idx="12"/>
          </p:nvPr>
        </p:nvSpPr>
        <p:spPr/>
        <p:txBody>
          <a:bodyPr/>
          <a:lstStyle/>
          <a:p>
            <a:fld id="{01278D6E-548D-4A27-A104-8A226FC191BC}" type="slidenum">
              <a:rPr lang="en-GB" smtClean="0"/>
              <a:t>‹#›</a:t>
            </a:fld>
            <a:endParaRPr lang="en-GB"/>
          </a:p>
        </p:txBody>
      </p:sp>
    </p:spTree>
    <p:extLst>
      <p:ext uri="{BB962C8B-B14F-4D97-AF65-F5344CB8AC3E}">
        <p14:creationId xmlns:p14="http://schemas.microsoft.com/office/powerpoint/2010/main" val="162022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42D9FD-0BEB-C880-7221-9720FEB431A4}"/>
              </a:ext>
            </a:extLst>
          </p:cNvPr>
          <p:cNvSpPr>
            <a:spLocks noGrp="1"/>
          </p:cNvSpPr>
          <p:nvPr>
            <p:ph type="dt" sz="half" idx="10"/>
          </p:nvPr>
        </p:nvSpPr>
        <p:spPr/>
        <p:txBody>
          <a:bodyPr/>
          <a:lstStyle/>
          <a:p>
            <a:fld id="{3C3A9C18-09B8-4CDA-83C2-A279BEE9AD73}" type="datetimeFigureOut">
              <a:rPr lang="en-GB" smtClean="0"/>
              <a:t>07/10/2024</a:t>
            </a:fld>
            <a:endParaRPr lang="en-GB"/>
          </a:p>
        </p:txBody>
      </p:sp>
      <p:sp>
        <p:nvSpPr>
          <p:cNvPr id="3" name="Footer Placeholder 2">
            <a:extLst>
              <a:ext uri="{FF2B5EF4-FFF2-40B4-BE49-F238E27FC236}">
                <a16:creationId xmlns:a16="http://schemas.microsoft.com/office/drawing/2014/main" id="{51A61B5B-4C42-97F6-36A7-B8DFF637828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95C509E-8284-CB15-25DD-7A4729479276}"/>
              </a:ext>
            </a:extLst>
          </p:cNvPr>
          <p:cNvSpPr>
            <a:spLocks noGrp="1"/>
          </p:cNvSpPr>
          <p:nvPr>
            <p:ph type="sldNum" sz="quarter" idx="12"/>
          </p:nvPr>
        </p:nvSpPr>
        <p:spPr/>
        <p:txBody>
          <a:bodyPr/>
          <a:lstStyle/>
          <a:p>
            <a:fld id="{01278D6E-548D-4A27-A104-8A226FC191BC}" type="slidenum">
              <a:rPr lang="en-GB" smtClean="0"/>
              <a:t>‹#›</a:t>
            </a:fld>
            <a:endParaRPr lang="en-GB"/>
          </a:p>
        </p:txBody>
      </p:sp>
    </p:spTree>
    <p:extLst>
      <p:ext uri="{BB962C8B-B14F-4D97-AF65-F5344CB8AC3E}">
        <p14:creationId xmlns:p14="http://schemas.microsoft.com/office/powerpoint/2010/main" val="667793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2F39A-BCB0-A8D2-4403-544DEE6308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07D2EF-DF5D-F6B3-08D7-640D6A64AE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7D0486-C6C2-19FC-8FD2-3CE5E7E08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F42155-48A9-7FB8-A8C5-B5889F7C0481}"/>
              </a:ext>
            </a:extLst>
          </p:cNvPr>
          <p:cNvSpPr>
            <a:spLocks noGrp="1"/>
          </p:cNvSpPr>
          <p:nvPr>
            <p:ph type="dt" sz="half" idx="10"/>
          </p:nvPr>
        </p:nvSpPr>
        <p:spPr/>
        <p:txBody>
          <a:bodyPr/>
          <a:lstStyle/>
          <a:p>
            <a:fld id="{3C3A9C18-09B8-4CDA-83C2-A279BEE9AD73}" type="datetimeFigureOut">
              <a:rPr lang="en-GB" smtClean="0"/>
              <a:t>07/10/2024</a:t>
            </a:fld>
            <a:endParaRPr lang="en-GB"/>
          </a:p>
        </p:txBody>
      </p:sp>
      <p:sp>
        <p:nvSpPr>
          <p:cNvPr id="6" name="Footer Placeholder 5">
            <a:extLst>
              <a:ext uri="{FF2B5EF4-FFF2-40B4-BE49-F238E27FC236}">
                <a16:creationId xmlns:a16="http://schemas.microsoft.com/office/drawing/2014/main" id="{32429887-9FC7-874B-6A8A-1F5759B888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332A5A-6932-CC95-5833-B83DE1C7CFBE}"/>
              </a:ext>
            </a:extLst>
          </p:cNvPr>
          <p:cNvSpPr>
            <a:spLocks noGrp="1"/>
          </p:cNvSpPr>
          <p:nvPr>
            <p:ph type="sldNum" sz="quarter" idx="12"/>
          </p:nvPr>
        </p:nvSpPr>
        <p:spPr/>
        <p:txBody>
          <a:bodyPr/>
          <a:lstStyle/>
          <a:p>
            <a:fld id="{01278D6E-548D-4A27-A104-8A226FC191BC}" type="slidenum">
              <a:rPr lang="en-GB" smtClean="0"/>
              <a:t>‹#›</a:t>
            </a:fld>
            <a:endParaRPr lang="en-GB"/>
          </a:p>
        </p:txBody>
      </p:sp>
    </p:spTree>
    <p:extLst>
      <p:ext uri="{BB962C8B-B14F-4D97-AF65-F5344CB8AC3E}">
        <p14:creationId xmlns:p14="http://schemas.microsoft.com/office/powerpoint/2010/main" val="776305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61A7-FA87-9BD8-EAF6-00D8B14A3E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C1A624-C9FC-5FD6-5DAF-42E1A0F6F1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BA87AF-D883-4D3F-C1B0-40C85539D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4F128D-7925-9A88-C701-9809CC4B28C4}"/>
              </a:ext>
            </a:extLst>
          </p:cNvPr>
          <p:cNvSpPr>
            <a:spLocks noGrp="1"/>
          </p:cNvSpPr>
          <p:nvPr>
            <p:ph type="dt" sz="half" idx="10"/>
          </p:nvPr>
        </p:nvSpPr>
        <p:spPr/>
        <p:txBody>
          <a:bodyPr/>
          <a:lstStyle/>
          <a:p>
            <a:fld id="{3C3A9C18-09B8-4CDA-83C2-A279BEE9AD73}" type="datetimeFigureOut">
              <a:rPr lang="en-GB" smtClean="0"/>
              <a:t>07/10/2024</a:t>
            </a:fld>
            <a:endParaRPr lang="en-GB"/>
          </a:p>
        </p:txBody>
      </p:sp>
      <p:sp>
        <p:nvSpPr>
          <p:cNvPr id="6" name="Footer Placeholder 5">
            <a:extLst>
              <a:ext uri="{FF2B5EF4-FFF2-40B4-BE49-F238E27FC236}">
                <a16:creationId xmlns:a16="http://schemas.microsoft.com/office/drawing/2014/main" id="{4A7ED46B-FEEE-8F98-4EAC-EC8B254AA2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111FE7-A835-64F2-C9C2-4746EC7CA76D}"/>
              </a:ext>
            </a:extLst>
          </p:cNvPr>
          <p:cNvSpPr>
            <a:spLocks noGrp="1"/>
          </p:cNvSpPr>
          <p:nvPr>
            <p:ph type="sldNum" sz="quarter" idx="12"/>
          </p:nvPr>
        </p:nvSpPr>
        <p:spPr/>
        <p:txBody>
          <a:bodyPr/>
          <a:lstStyle/>
          <a:p>
            <a:fld id="{01278D6E-548D-4A27-A104-8A226FC191BC}" type="slidenum">
              <a:rPr lang="en-GB" smtClean="0"/>
              <a:t>‹#›</a:t>
            </a:fld>
            <a:endParaRPr lang="en-GB"/>
          </a:p>
        </p:txBody>
      </p:sp>
    </p:spTree>
    <p:extLst>
      <p:ext uri="{BB962C8B-B14F-4D97-AF65-F5344CB8AC3E}">
        <p14:creationId xmlns:p14="http://schemas.microsoft.com/office/powerpoint/2010/main" val="3174614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B15020-1498-48D8-8C56-EF38FF3D7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91F3CD-40F4-822F-8258-0BB987FAA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C4B588-4633-6B57-C862-60C15DDFA1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A9C18-09B8-4CDA-83C2-A279BEE9AD73}" type="datetimeFigureOut">
              <a:rPr lang="en-GB" smtClean="0"/>
              <a:t>07/10/2024</a:t>
            </a:fld>
            <a:endParaRPr lang="en-GB"/>
          </a:p>
        </p:txBody>
      </p:sp>
      <p:sp>
        <p:nvSpPr>
          <p:cNvPr id="5" name="Footer Placeholder 4">
            <a:extLst>
              <a:ext uri="{FF2B5EF4-FFF2-40B4-BE49-F238E27FC236}">
                <a16:creationId xmlns:a16="http://schemas.microsoft.com/office/drawing/2014/main" id="{2689F8E2-F3F4-EF47-C104-8BC2565460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0D03886-7D6B-3531-9A6A-E72F36B0F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78D6E-548D-4A27-A104-8A226FC191BC}" type="slidenum">
              <a:rPr lang="en-GB" smtClean="0"/>
              <a:t>‹#›</a:t>
            </a:fld>
            <a:endParaRPr lang="en-GB"/>
          </a:p>
        </p:txBody>
      </p:sp>
    </p:spTree>
    <p:extLst>
      <p:ext uri="{BB962C8B-B14F-4D97-AF65-F5344CB8AC3E}">
        <p14:creationId xmlns:p14="http://schemas.microsoft.com/office/powerpoint/2010/main" val="4046826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CE8292-9B93-895C-0EBA-B25BA2E9B6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8A26B4A-7ACB-4CD7-99EB-C090893362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859B3EA-9B87-D6FD-A626-B72CD0C00D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D293D1-4C5D-6141-A86E-97CB7889E57C}" type="datetimeFigureOut">
              <a:rPr lang="en-GB" smtClean="0"/>
              <a:t>07/10/2024</a:t>
            </a:fld>
            <a:endParaRPr lang="en-GB"/>
          </a:p>
        </p:txBody>
      </p:sp>
      <p:sp>
        <p:nvSpPr>
          <p:cNvPr id="5" name="Footer Placeholder 4">
            <a:extLst>
              <a:ext uri="{FF2B5EF4-FFF2-40B4-BE49-F238E27FC236}">
                <a16:creationId xmlns:a16="http://schemas.microsoft.com/office/drawing/2014/main" id="{B560A9F7-F5A7-42D3-DD42-5262C26EC8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3EFEEE-4B60-BD5F-DA61-9101473DB0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F313E-5B79-9D45-94BE-8B633012BEBE}" type="slidenum">
              <a:rPr lang="en-GB" smtClean="0"/>
              <a:t>‹#›</a:t>
            </a:fld>
            <a:endParaRPr lang="en-GB"/>
          </a:p>
        </p:txBody>
      </p:sp>
    </p:spTree>
    <p:extLst>
      <p:ext uri="{BB962C8B-B14F-4D97-AF65-F5344CB8AC3E}">
        <p14:creationId xmlns:p14="http://schemas.microsoft.com/office/powerpoint/2010/main" val="30648057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sv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sv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sv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sv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5.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https://www.playtheirway.org/getmedia/95ed319f-0d51-48df-b162-70267f03c697/PTW_Child-First_Board_Champion_Role_Description.docx" TargetMode="External"/><Relationship Id="rId3" Type="http://schemas.openxmlformats.org/officeDocument/2006/relationships/image" Target="../media/image38.jpg"/><Relationship Id="rId7" Type="http://schemas.openxmlformats.org/officeDocument/2006/relationships/hyperlink" Target="mailto:info@playtheirway.org"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www.playtheirway.org/getmedia/20c18874-0380-42ad-a7b8-650af0ba1138/PTW_Facebook_Profile-Picture_I-m-ready-to-play-their-way.png" TargetMode="External"/><Relationship Id="rId5" Type="http://schemas.openxmlformats.org/officeDocument/2006/relationships/hyperlink" Target="https://www.ukcoaching.org/resources/topics/diagram-infographic/subscription/5-top-tips-for-starting-up-a-community-of-practice" TargetMode="External"/><Relationship Id="rId10" Type="http://schemas.openxmlformats.org/officeDocument/2006/relationships/image" Target="../media/image40.png"/><Relationship Id="rId4" Type="http://schemas.openxmlformats.org/officeDocument/2006/relationships/hyperlink" Target="https://www.playtheirway.org/support-the-movement/join-the-play-their-way-community/" TargetMode="External"/><Relationship Id="rId9"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2;p20">
            <a:extLst>
              <a:ext uri="{FF2B5EF4-FFF2-40B4-BE49-F238E27FC236}">
                <a16:creationId xmlns:a16="http://schemas.microsoft.com/office/drawing/2014/main" id="{49D9AF13-1329-A9AC-A939-DBD1A6CE8433}"/>
              </a:ext>
            </a:extLst>
          </p:cNvPr>
          <p:cNvPicPr preferRelativeResize="0"/>
          <p:nvPr/>
        </p:nvPicPr>
        <p:blipFill rotWithShape="1">
          <a:blip r:embed="rId2">
            <a:alphaModFix/>
          </a:blip>
          <a:srcRect/>
          <a:stretch/>
        </p:blipFill>
        <p:spPr>
          <a:xfrm>
            <a:off x="0" y="-30800"/>
            <a:ext cx="12192000" cy="6858000"/>
          </a:xfrm>
          <a:prstGeom prst="rect">
            <a:avLst/>
          </a:prstGeom>
          <a:noFill/>
          <a:ln>
            <a:noFill/>
          </a:ln>
        </p:spPr>
      </p:pic>
      <p:sp>
        <p:nvSpPr>
          <p:cNvPr id="5" name="Google Shape;83;p20">
            <a:extLst>
              <a:ext uri="{FF2B5EF4-FFF2-40B4-BE49-F238E27FC236}">
                <a16:creationId xmlns:a16="http://schemas.microsoft.com/office/drawing/2014/main" id="{502593E2-C3F7-926D-1661-121F90212E19}"/>
              </a:ext>
            </a:extLst>
          </p:cNvPr>
          <p:cNvSpPr txBox="1"/>
          <p:nvPr/>
        </p:nvSpPr>
        <p:spPr>
          <a:xfrm>
            <a:off x="1356033" y="3557973"/>
            <a:ext cx="8602400" cy="180353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4999"/>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F562"/>
                </a:solidFill>
                <a:effectLst/>
                <a:uLnTx/>
                <a:uFillTx/>
                <a:latin typeface="Founders Grotesk Medium" panose="020B0603030202060203" pitchFamily="34" charset="0"/>
                <a:ea typeface="+mn-ea"/>
                <a:cs typeface="+mn-cs"/>
                <a:sym typeface="Gill Sans"/>
              </a:rPr>
              <a:t>Title</a:t>
            </a:r>
          </a:p>
          <a:p>
            <a:pPr marL="0" marR="0" lvl="0" indent="0" algn="ctr" defTabSz="914400" rtl="0" eaLnBrk="1" fontAlgn="auto" latinLnBrk="0" hangingPunct="1">
              <a:lnSpc>
                <a:spcPct val="114999"/>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DAF562"/>
                </a:solidFill>
                <a:effectLst/>
                <a:uLnTx/>
                <a:uFillTx/>
                <a:latin typeface="Founders Grotesk Medium" panose="020B0603030202060203" pitchFamily="34" charset="0"/>
                <a:ea typeface="+mn-ea"/>
                <a:cs typeface="+mn-cs"/>
                <a:sym typeface="Gill Sans"/>
              </a:rPr>
              <a:t>xxxxxxxxxxxxxx</a:t>
            </a:r>
            <a:endParaRPr kumimoji="0" lang="en-GB" sz="3200" b="1" i="0" u="none" strike="noStrike" kern="1200" cap="none" spc="0" normalizeH="0" baseline="0" noProof="0" dirty="0">
              <a:ln>
                <a:noFill/>
              </a:ln>
              <a:solidFill>
                <a:srgbClr val="DAF562"/>
              </a:solidFill>
              <a:effectLst/>
              <a:uLnTx/>
              <a:uFillTx/>
              <a:latin typeface="Founders Grotesk Medium" panose="020B0603030202060203" pitchFamily="34" charset="0"/>
              <a:ea typeface="+mn-ea"/>
              <a:cs typeface="+mn-cs"/>
              <a:sym typeface="Gill Sans"/>
            </a:endParaRPr>
          </a:p>
          <a:p>
            <a:pPr marL="0" marR="0" lvl="0" indent="0" algn="ctr" defTabSz="914400" rtl="0" eaLnBrk="1" fontAlgn="auto" latinLnBrk="0" hangingPunct="1">
              <a:lnSpc>
                <a:spcPct val="114999"/>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Founders Grotesk Medium" panose="020B0603030202060203" pitchFamily="34" charset="0"/>
                <a:ea typeface="+mn-ea"/>
                <a:cs typeface="+mn-cs"/>
                <a:sym typeface="Gill Sans"/>
              </a:rPr>
              <a:t>xxxxxx</a:t>
            </a:r>
            <a:endParaRPr kumimoji="0" lang="en-GB" sz="1200" b="1"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endParaRPr>
          </a:p>
        </p:txBody>
      </p:sp>
      <p:pic>
        <p:nvPicPr>
          <p:cNvPr id="6" name="Google Shape;84;p20">
            <a:extLst>
              <a:ext uri="{FF2B5EF4-FFF2-40B4-BE49-F238E27FC236}">
                <a16:creationId xmlns:a16="http://schemas.microsoft.com/office/drawing/2014/main" id="{BA7AC4BD-A21C-003E-6091-F1F85685DC53}"/>
              </a:ext>
            </a:extLst>
          </p:cNvPr>
          <p:cNvPicPr preferRelativeResize="0"/>
          <p:nvPr/>
        </p:nvPicPr>
        <p:blipFill>
          <a:blip r:embed="rId3">
            <a:alphaModFix/>
          </a:blip>
          <a:stretch>
            <a:fillRect/>
          </a:stretch>
        </p:blipFill>
        <p:spPr>
          <a:xfrm>
            <a:off x="4027000" y="1818198"/>
            <a:ext cx="3260501" cy="1833135"/>
          </a:xfrm>
          <a:prstGeom prst="rect">
            <a:avLst/>
          </a:prstGeom>
          <a:noFill/>
          <a:ln>
            <a:noFill/>
          </a:ln>
        </p:spPr>
      </p:pic>
    </p:spTree>
    <p:extLst>
      <p:ext uri="{BB962C8B-B14F-4D97-AF65-F5344CB8AC3E}">
        <p14:creationId xmlns:p14="http://schemas.microsoft.com/office/powerpoint/2010/main" val="3245645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794800" y="2717840"/>
            <a:ext cx="8602400" cy="1538073"/>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4100" b="1" i="0" u="none" strike="noStrike" kern="1200" cap="none" spc="0" normalizeH="0" baseline="0" noProof="0" dirty="0">
                <a:ln>
                  <a:noFill/>
                </a:ln>
                <a:solidFill>
                  <a:srgbClr val="D5F32F"/>
                </a:solidFill>
                <a:effectLst/>
                <a:uLnTx/>
                <a:uFillTx/>
                <a:latin typeface="Founders Grotesk Medium" panose="020B0603030202060203" pitchFamily="34" charset="0"/>
                <a:ea typeface="Gill Sans"/>
                <a:cs typeface="Gill Sans"/>
                <a:sym typeface="Gill Sans"/>
              </a:rPr>
              <a:t>Play Their Way</a:t>
            </a:r>
          </a:p>
          <a:p>
            <a:pPr marL="0" marR="0" lvl="0" indent="0" algn="ctr" defTabSz="914400" rtl="0" eaLnBrk="1" fontAlgn="auto" latinLnBrk="0" hangingPunct="1">
              <a:lnSpc>
                <a:spcPct val="115000"/>
              </a:lnSpc>
              <a:spcBef>
                <a:spcPts val="0"/>
              </a:spcBef>
              <a:spcAft>
                <a:spcPts val="0"/>
              </a:spcAft>
              <a:buClrTx/>
              <a:buSzTx/>
              <a:buFontTx/>
              <a:buNone/>
              <a:tabLst/>
              <a:defRPr/>
            </a:pPr>
            <a:r>
              <a:rPr lang="en-GB" sz="3200" b="1" dirty="0">
                <a:solidFill>
                  <a:prstClr val="white"/>
                </a:solidFill>
                <a:latin typeface="Founders Grotesk Medium" panose="020B0603030202060203" pitchFamily="34" charset="0"/>
                <a:ea typeface="Gill Sans"/>
                <a:cs typeface="Gill Sans"/>
                <a:sym typeface="Gill Sans"/>
              </a:rPr>
              <a:t>What is it all about?</a:t>
            </a:r>
            <a:endParaRPr kumimoji="0" lang="en-GB" sz="3200" b="1" i="0" u="none" strike="noStrike" kern="1200" cap="none" spc="0" normalizeH="0" baseline="0" noProof="0" dirty="0">
              <a:ln>
                <a:noFill/>
              </a:ln>
              <a:solidFill>
                <a:prstClr val="white"/>
              </a:solidFill>
              <a:effectLst/>
              <a:uLnTx/>
              <a:uFillTx/>
              <a:latin typeface="Founders Grotesk Medium" panose="020B0603030202060203" pitchFamily="34" charset="0"/>
              <a:ea typeface="Gill Sans"/>
              <a:cs typeface="Gill Sans"/>
              <a:sym typeface="Gill Sans"/>
            </a:endParaRPr>
          </a:p>
        </p:txBody>
      </p:sp>
    </p:spTree>
    <p:extLst>
      <p:ext uri="{BB962C8B-B14F-4D97-AF65-F5344CB8AC3E}">
        <p14:creationId xmlns:p14="http://schemas.microsoft.com/office/powerpoint/2010/main" val="911853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1C6E0E-90E2-87A3-3535-0E110E7E69AF}"/>
              </a:ext>
            </a:extLst>
          </p:cNvPr>
          <p:cNvSpPr txBox="1"/>
          <p:nvPr/>
        </p:nvSpPr>
        <p:spPr>
          <a:xfrm>
            <a:off x="432954" y="1712859"/>
            <a:ext cx="3983771" cy="406265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ounders Grotesk Medium"/>
                <a:ea typeface="+mn-ea"/>
                <a:cs typeface="+mn-cs"/>
              </a:rPr>
              <a:t>The </a:t>
            </a:r>
            <a:r>
              <a:rPr kumimoji="0" lang="en-GB" sz="2400" b="0" i="0" u="none" strike="noStrike" kern="1200" cap="none" spc="0" normalizeH="0" baseline="0" noProof="0" dirty="0">
                <a:ln>
                  <a:noFill/>
                </a:ln>
                <a:solidFill>
                  <a:srgbClr val="0870EB"/>
                </a:solidFill>
                <a:effectLst/>
                <a:uLnTx/>
                <a:uFillTx/>
                <a:latin typeface="Founders Grotesk Medium"/>
                <a:ea typeface="+mn-ea"/>
                <a:cs typeface="+mn-cs"/>
              </a:rPr>
              <a:t>Play Their Way </a:t>
            </a:r>
            <a:r>
              <a:rPr kumimoji="0" lang="en-GB" sz="2400" b="0" i="0" u="none" strike="noStrike" kern="1200" cap="none" spc="0" normalizeH="0" baseline="0" noProof="0" dirty="0">
                <a:ln>
                  <a:noFill/>
                </a:ln>
                <a:solidFill>
                  <a:prstClr val="black"/>
                </a:solidFill>
                <a:effectLst/>
                <a:uLnTx/>
                <a:uFillTx/>
                <a:latin typeface="Founders Grotesk Medium"/>
                <a:ea typeface="+mn-ea"/>
                <a:cs typeface="+mn-cs"/>
              </a:rPr>
              <a:t>movement is made up of coaches, organisations and people who are passionate about child-first coaching. </a:t>
            </a:r>
            <a:endParaRPr kumimoji="0" lang="en-GB" sz="2400" b="0" i="0" u="none" strike="noStrike" kern="1200" cap="none" spc="0" normalizeH="0" baseline="0" noProof="0" dirty="0">
              <a:ln>
                <a:noFill/>
              </a:ln>
              <a:solidFill>
                <a:prstClr val="black"/>
              </a:solidFill>
              <a:effectLst/>
              <a:uLnTx/>
              <a:uFillTx/>
              <a:latin typeface="Founders Grotesk Medium" panose="020B050303020206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unders Grotesk"/>
                <a:ea typeface="+mn-ea"/>
                <a:cs typeface="+mn-cs"/>
              </a:rPr>
              <a:t>The child-first coaching philosophy has a grounding in </a:t>
            </a:r>
            <a:r>
              <a:rPr kumimoji="0" lang="en-GB" sz="2000" b="1" i="0" u="none" strike="noStrike" kern="1200" cap="none" spc="0" normalizeH="0" baseline="0" noProof="0" dirty="0">
                <a:ln>
                  <a:noFill/>
                </a:ln>
                <a:solidFill>
                  <a:prstClr val="black"/>
                </a:solidFill>
                <a:effectLst/>
                <a:uLnTx/>
                <a:uFillTx/>
                <a:latin typeface="Founders Grotesk"/>
                <a:ea typeface="+mn-ea"/>
                <a:cs typeface="+mn-cs"/>
              </a:rPr>
              <a:t>children’s rights</a:t>
            </a:r>
            <a:r>
              <a:rPr kumimoji="0" lang="en-GB" sz="2000" b="0" i="0" u="none" strike="noStrike" kern="1200" cap="none" spc="0" normalizeH="0" baseline="0" noProof="0" dirty="0">
                <a:ln>
                  <a:noFill/>
                </a:ln>
                <a:solidFill>
                  <a:prstClr val="black"/>
                </a:solidFill>
                <a:effectLst/>
                <a:uLnTx/>
                <a:uFillTx/>
                <a:latin typeface="Founders Grotesk"/>
                <a:ea typeface="+mn-ea"/>
                <a:cs typeface="+mn-cs"/>
              </a:rPr>
              <a:t> as outlined in the UN Convention on the Rights of the Child; the </a:t>
            </a:r>
            <a:r>
              <a:rPr kumimoji="0" lang="en-GB" sz="2000" b="1" i="0" u="none" strike="noStrike" kern="1200" cap="none" spc="0" normalizeH="0" baseline="0" noProof="0" dirty="0">
                <a:ln>
                  <a:noFill/>
                </a:ln>
                <a:solidFill>
                  <a:prstClr val="black"/>
                </a:solidFill>
                <a:effectLst/>
                <a:uLnTx/>
                <a:uFillTx/>
                <a:latin typeface="Founders Grotesk"/>
                <a:ea typeface="+mn-ea"/>
                <a:cs typeface="+mn-cs"/>
              </a:rPr>
              <a:t>right to be heard, the right to play</a:t>
            </a:r>
            <a:r>
              <a:rPr kumimoji="0" lang="en-GB" sz="2000" b="0" i="0" u="none" strike="noStrike" kern="1200" cap="none" spc="0" normalizeH="0" baseline="0" noProof="0" dirty="0">
                <a:ln>
                  <a:noFill/>
                </a:ln>
                <a:solidFill>
                  <a:prstClr val="black"/>
                </a:solidFill>
                <a:effectLst/>
                <a:uLnTx/>
                <a:uFillTx/>
                <a:latin typeface="Founders Grotesk"/>
                <a:ea typeface="+mn-ea"/>
                <a:cs typeface="+mn-cs"/>
              </a:rPr>
              <a:t> and </a:t>
            </a:r>
            <a:r>
              <a:rPr kumimoji="0" lang="en-GB" sz="2000" b="1" i="0" u="none" strike="noStrike" kern="1200" cap="none" spc="0" normalizeH="0" baseline="0" noProof="0" dirty="0">
                <a:ln>
                  <a:noFill/>
                </a:ln>
                <a:solidFill>
                  <a:prstClr val="black"/>
                </a:solidFill>
                <a:effectLst/>
                <a:uLnTx/>
                <a:uFillTx/>
                <a:latin typeface="Founders Grotesk"/>
                <a:ea typeface="+mn-ea"/>
                <a:cs typeface="+mn-cs"/>
              </a:rPr>
              <a:t>the right to develop. </a:t>
            </a:r>
            <a:endParaRPr kumimoji="0" lang="en-GB" sz="20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mn-cs"/>
            </a:endParaRPr>
          </a:p>
        </p:txBody>
      </p:sp>
      <p:pic>
        <p:nvPicPr>
          <p:cNvPr id="8" name="Graphic 7">
            <a:extLst>
              <a:ext uri="{FF2B5EF4-FFF2-40B4-BE49-F238E27FC236}">
                <a16:creationId xmlns:a16="http://schemas.microsoft.com/office/drawing/2014/main" id="{60420E0D-BB44-7F4F-87F0-728055843C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2955" y="653859"/>
            <a:ext cx="1868286" cy="862526"/>
          </a:xfrm>
          <a:prstGeom prst="rect">
            <a:avLst/>
          </a:prstGeom>
        </p:spPr>
      </p:pic>
      <p:pic>
        <p:nvPicPr>
          <p:cNvPr id="4" name="Picture 3">
            <a:extLst>
              <a:ext uri="{FF2B5EF4-FFF2-40B4-BE49-F238E27FC236}">
                <a16:creationId xmlns:a16="http://schemas.microsoft.com/office/drawing/2014/main" id="{7873155A-DD34-88B3-0AC4-8BDB0837B461}"/>
              </a:ext>
            </a:extLst>
          </p:cNvPr>
          <p:cNvPicPr>
            <a:picLocks noChangeAspect="1"/>
          </p:cNvPicPr>
          <p:nvPr/>
        </p:nvPicPr>
        <p:blipFill rotWithShape="1">
          <a:blip r:embed="rId4"/>
          <a:srcRect l="26046" t="7678" r="16134" b="11667"/>
          <a:stretch/>
        </p:blipFill>
        <p:spPr>
          <a:xfrm>
            <a:off x="4813540" y="0"/>
            <a:ext cx="7378460" cy="6858000"/>
          </a:xfrm>
          <a:prstGeom prst="rect">
            <a:avLst/>
          </a:prstGeom>
        </p:spPr>
      </p:pic>
      <p:sp>
        <p:nvSpPr>
          <p:cNvPr id="9" name="Rectangle 8">
            <a:extLst>
              <a:ext uri="{FF2B5EF4-FFF2-40B4-BE49-F238E27FC236}">
                <a16:creationId xmlns:a16="http://schemas.microsoft.com/office/drawing/2014/main" id="{C5EF239E-F1D5-DF41-B36D-ACC3DEB87270}"/>
              </a:ext>
            </a:extLst>
          </p:cNvPr>
          <p:cNvSpPr/>
          <p:nvPr/>
        </p:nvSpPr>
        <p:spPr>
          <a:xfrm>
            <a:off x="0" y="6692900"/>
            <a:ext cx="12192000" cy="165100"/>
          </a:xfrm>
          <a:prstGeom prst="rect">
            <a:avLst/>
          </a:prstGeom>
          <a:solidFill>
            <a:srgbClr val="D7F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954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2" name="Google Shape;82;p20">
            <a:extLst>
              <a:ext uri="{FF2B5EF4-FFF2-40B4-BE49-F238E27FC236}">
                <a16:creationId xmlns:a16="http://schemas.microsoft.com/office/drawing/2014/main" id="{17230B51-B362-90E9-A342-51F9D39B64E5}"/>
              </a:ext>
            </a:extLst>
          </p:cNvPr>
          <p:cNvPicPr preferRelativeResize="0"/>
          <p:nvPr/>
        </p:nvPicPr>
        <p:blipFill rotWithShape="1">
          <a:blip r:embed="rId3">
            <a:alphaModFix/>
          </a:blip>
          <a:srcRect/>
          <a:stretch/>
        </p:blipFill>
        <p:spPr>
          <a:xfrm>
            <a:off x="0" y="-117886"/>
            <a:ext cx="12192000" cy="6858000"/>
          </a:xfrm>
          <a:prstGeom prst="rect">
            <a:avLst/>
          </a:prstGeom>
          <a:noFill/>
          <a:ln>
            <a:noFill/>
          </a:ln>
        </p:spPr>
      </p:pic>
      <p:sp>
        <p:nvSpPr>
          <p:cNvPr id="7" name="TextBox 6">
            <a:extLst>
              <a:ext uri="{FF2B5EF4-FFF2-40B4-BE49-F238E27FC236}">
                <a16:creationId xmlns:a16="http://schemas.microsoft.com/office/drawing/2014/main" id="{885DA7CE-D167-ED93-A96F-B5FDA1108391}"/>
              </a:ext>
            </a:extLst>
          </p:cNvPr>
          <p:cNvSpPr txBox="1"/>
          <p:nvPr/>
        </p:nvSpPr>
        <p:spPr>
          <a:xfrm>
            <a:off x="300068" y="1140441"/>
            <a:ext cx="7610474" cy="1912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solidFill>
                  <a:schemeClr val="bg1"/>
                </a:solidFill>
                <a:latin typeface="Founders Grotesk Medium" panose="020B0603030202060203" pitchFamily="34" charset="0"/>
              </a:rPr>
              <a:t>There are three key ingredients of this approach which reflect the rights of children and young people to be heard, to play and to develop:</a:t>
            </a:r>
          </a:p>
          <a:p>
            <a:pPr>
              <a:lnSpc>
                <a:spcPct val="150000"/>
              </a:lnSpc>
            </a:pPr>
            <a:br>
              <a:rPr lang="en-GB" sz="2000" dirty="0">
                <a:solidFill>
                  <a:schemeClr val="bg1"/>
                </a:solidFill>
                <a:latin typeface="Founders Grotesk Medium" panose="020B0603030202060203" pitchFamily="34" charset="0"/>
              </a:rPr>
            </a:br>
            <a:endParaRPr lang="en-US" sz="2000" dirty="0">
              <a:solidFill>
                <a:schemeClr val="bg1"/>
              </a:solidFill>
              <a:latin typeface="Founders Grotesk Medium" panose="020B0603030202060203" pitchFamily="34" charset="0"/>
            </a:endParaRPr>
          </a:p>
          <a:p>
            <a:pPr>
              <a:lnSpc>
                <a:spcPct val="150000"/>
              </a:lnSpc>
            </a:pPr>
            <a:endParaRPr lang="en-US" dirty="0">
              <a:solidFill>
                <a:schemeClr val="bg1"/>
              </a:solidFill>
              <a:latin typeface="Founders Grotesk Medium" panose="020B0603030202060203" pitchFamily="34" charset="0"/>
            </a:endParaRPr>
          </a:p>
        </p:txBody>
      </p:sp>
      <p:sp>
        <p:nvSpPr>
          <p:cNvPr id="8" name="Google Shape;357;p47">
            <a:extLst>
              <a:ext uri="{FF2B5EF4-FFF2-40B4-BE49-F238E27FC236}">
                <a16:creationId xmlns:a16="http://schemas.microsoft.com/office/drawing/2014/main" id="{3DAF1043-A24A-1138-8819-019819B18756}"/>
              </a:ext>
            </a:extLst>
          </p:cNvPr>
          <p:cNvSpPr txBox="1"/>
          <p:nvPr/>
        </p:nvSpPr>
        <p:spPr>
          <a:xfrm>
            <a:off x="300068" y="297822"/>
            <a:ext cx="6011601" cy="883278"/>
          </a:xfrm>
          <a:prstGeom prst="rect">
            <a:avLst/>
          </a:prstGeom>
          <a:noFill/>
          <a:ln>
            <a:noFill/>
          </a:ln>
        </p:spPr>
        <p:txBody>
          <a:bodyPr spcFirstLastPara="1" wrap="square" lIns="121900" tIns="121900" rIns="121900" bIns="121900" anchor="t" anchorCtr="0">
            <a:spAutoFit/>
          </a:bodyPr>
          <a:lstStyle/>
          <a:p>
            <a:pPr>
              <a:lnSpc>
                <a:spcPct val="114999"/>
              </a:lnSpc>
            </a:pPr>
            <a:r>
              <a:rPr lang="en-GB" sz="3600" b="1" dirty="0">
                <a:solidFill>
                  <a:schemeClr val="bg1"/>
                </a:solidFill>
                <a:latin typeface="Founders Grotesk Medium" panose="020B0603030202060203" pitchFamily="34" charset="0"/>
              </a:rPr>
              <a:t>Child-first Coaching </a:t>
            </a:r>
          </a:p>
        </p:txBody>
      </p:sp>
      <p:pic>
        <p:nvPicPr>
          <p:cNvPr id="9" name="Graphic 8">
            <a:extLst>
              <a:ext uri="{FF2B5EF4-FFF2-40B4-BE49-F238E27FC236}">
                <a16:creationId xmlns:a16="http://schemas.microsoft.com/office/drawing/2014/main" id="{CF871F94-24DD-F58B-8E6C-2E19881897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777" y="2731360"/>
            <a:ext cx="1650133" cy="1650133"/>
          </a:xfrm>
          <a:prstGeom prst="rect">
            <a:avLst/>
          </a:prstGeom>
        </p:spPr>
      </p:pic>
      <p:sp>
        <p:nvSpPr>
          <p:cNvPr id="10" name="TextBox 9">
            <a:extLst>
              <a:ext uri="{FF2B5EF4-FFF2-40B4-BE49-F238E27FC236}">
                <a16:creationId xmlns:a16="http://schemas.microsoft.com/office/drawing/2014/main" id="{3E32CE01-9E76-EA53-602E-049B7E377E44}"/>
              </a:ext>
            </a:extLst>
          </p:cNvPr>
          <p:cNvSpPr txBox="1"/>
          <p:nvPr/>
        </p:nvSpPr>
        <p:spPr>
          <a:xfrm>
            <a:off x="2858978" y="1693781"/>
            <a:ext cx="4753551" cy="48663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000" dirty="0">
                <a:solidFill>
                  <a:schemeClr val="bg1"/>
                </a:solidFill>
                <a:latin typeface="Founders Grotesk Medium" panose="020B0603030202060203" pitchFamily="34" charset="0"/>
              </a:rPr>
            </a:br>
            <a:r>
              <a:rPr lang="en-GB" sz="2800" b="1" dirty="0">
                <a:solidFill>
                  <a:srgbClr val="D5F42C"/>
                </a:solidFill>
                <a:latin typeface="Founders Grotesk Medium" panose="020B0603030202060203" pitchFamily="34" charset="0"/>
              </a:rPr>
              <a:t>Voice: </a:t>
            </a:r>
            <a:r>
              <a:rPr lang="en-GB" sz="2000" dirty="0">
                <a:solidFill>
                  <a:schemeClr val="bg1"/>
                </a:solidFill>
                <a:latin typeface="Founders Grotesk Medium" panose="020B0603030202060203" pitchFamily="34" charset="0"/>
              </a:rPr>
              <a:t>Children and young people have the right to express their views, which are acted on together in a meaningful way.</a:t>
            </a:r>
          </a:p>
          <a:p>
            <a:br>
              <a:rPr lang="en-GB" sz="2000" dirty="0">
                <a:solidFill>
                  <a:schemeClr val="bg1"/>
                </a:solidFill>
                <a:latin typeface="Founders Grotesk Medium" panose="020B0603030202060203" pitchFamily="34" charset="0"/>
              </a:rPr>
            </a:br>
            <a:r>
              <a:rPr lang="en-GB" sz="2800" b="1" dirty="0">
                <a:solidFill>
                  <a:srgbClr val="D5F42C"/>
                </a:solidFill>
                <a:latin typeface="Founders Grotesk Medium" panose="020B0603030202060203" pitchFamily="34" charset="0"/>
              </a:rPr>
              <a:t>Choice:</a:t>
            </a:r>
            <a:r>
              <a:rPr lang="en-GB" sz="2800" b="1" dirty="0">
                <a:solidFill>
                  <a:schemeClr val="bg1"/>
                </a:solidFill>
                <a:latin typeface="Founders Grotesk Medium" panose="020B0603030202060203" pitchFamily="34" charset="0"/>
              </a:rPr>
              <a:t> </a:t>
            </a:r>
            <a:r>
              <a:rPr lang="en-GB" sz="2000" dirty="0">
                <a:solidFill>
                  <a:schemeClr val="bg1"/>
                </a:solidFill>
                <a:latin typeface="Founders Grotesk Medium" panose="020B0603030202060203" pitchFamily="34" charset="0"/>
              </a:rPr>
              <a:t>Children and young people shape have the right to play and shape what play looks like.</a:t>
            </a:r>
          </a:p>
          <a:p>
            <a:br>
              <a:rPr lang="en-GB" sz="2000" dirty="0">
                <a:solidFill>
                  <a:schemeClr val="bg1"/>
                </a:solidFill>
                <a:latin typeface="Founders Grotesk Medium" panose="020B0603030202060203" pitchFamily="34" charset="0"/>
              </a:rPr>
            </a:br>
            <a:r>
              <a:rPr lang="en-GB" sz="2800" b="1" dirty="0">
                <a:solidFill>
                  <a:srgbClr val="D5F42C"/>
                </a:solidFill>
                <a:latin typeface="Founders Grotesk Medium" panose="020B0603030202060203" pitchFamily="34" charset="0"/>
              </a:rPr>
              <a:t>Journey:</a:t>
            </a:r>
            <a:r>
              <a:rPr lang="en-GB" sz="2800" b="1" dirty="0">
                <a:solidFill>
                  <a:schemeClr val="bg1"/>
                </a:solidFill>
                <a:latin typeface="Founders Grotesk Medium" panose="020B0603030202060203" pitchFamily="34" charset="0"/>
              </a:rPr>
              <a:t> </a:t>
            </a:r>
            <a:r>
              <a:rPr lang="en-GB" sz="2000" dirty="0">
                <a:solidFill>
                  <a:schemeClr val="bg1"/>
                </a:solidFill>
                <a:latin typeface="Founders Grotesk Medium" panose="020B0603030202060203" pitchFamily="34" charset="0"/>
              </a:rPr>
              <a:t>Children and young people have the right to develop holistically, in their own way.</a:t>
            </a:r>
            <a:br>
              <a:rPr lang="en-GB" sz="2000" dirty="0">
                <a:solidFill>
                  <a:schemeClr val="bg1"/>
                </a:solidFill>
                <a:latin typeface="Founders Grotesk Medium" panose="020B0603030202060203" pitchFamily="34" charset="0"/>
              </a:rPr>
            </a:br>
            <a:endParaRPr lang="en-US" sz="2000" dirty="0">
              <a:solidFill>
                <a:schemeClr val="bg1"/>
              </a:solidFill>
              <a:latin typeface="Founders Grotesk Medium" panose="020B0603030202060203" pitchFamily="34" charset="0"/>
            </a:endParaRPr>
          </a:p>
          <a:p>
            <a:pPr>
              <a:lnSpc>
                <a:spcPct val="150000"/>
              </a:lnSpc>
            </a:pPr>
            <a:endParaRPr lang="en-US" sz="2000" dirty="0">
              <a:solidFill>
                <a:schemeClr val="bg1"/>
              </a:solidFill>
              <a:latin typeface="Founders Grotesk Medium" panose="020B0603030202060203" pitchFamily="34" charset="0"/>
            </a:endParaRPr>
          </a:p>
        </p:txBody>
      </p:sp>
      <p:pic>
        <p:nvPicPr>
          <p:cNvPr id="11" name="Picture 10" descr="A yellow chain with blue text&#10;&#10;Description automatically generated">
            <a:extLst>
              <a:ext uri="{FF2B5EF4-FFF2-40B4-BE49-F238E27FC236}">
                <a16:creationId xmlns:a16="http://schemas.microsoft.com/office/drawing/2014/main" id="{F9EA3248-286A-EF0A-439F-038D982B9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90797">
            <a:off x="7655924" y="-954230"/>
            <a:ext cx="6141188" cy="6381823"/>
          </a:xfrm>
          <a:prstGeom prst="rect">
            <a:avLst/>
          </a:prstGeom>
        </p:spPr>
      </p:pic>
    </p:spTree>
    <p:extLst>
      <p:ext uri="{BB962C8B-B14F-4D97-AF65-F5344CB8AC3E}">
        <p14:creationId xmlns:p14="http://schemas.microsoft.com/office/powerpoint/2010/main" val="756604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2" y="1"/>
            <a:ext cx="3582746" cy="3273163"/>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591743" y="159794"/>
            <a:ext cx="3252703" cy="2780721"/>
          </a:xfrm>
          <a:prstGeom prst="rect">
            <a:avLst/>
          </a:prstGeom>
          <a:noFill/>
          <a:ln>
            <a:noFill/>
          </a:ln>
        </p:spPr>
        <p:txBody>
          <a:bodyPr spcFirstLastPara="1" wrap="square" lIns="121900" tIns="121900" rIns="121900" bIns="121900" anchor="t" anchorCtr="0">
            <a:spAutoFit/>
          </a:bodyPr>
          <a:lstStyle/>
          <a:p>
            <a:r>
              <a:rPr lang="en-GB" sz="3600" b="1" dirty="0">
                <a:latin typeface="Founders Grotesk" panose="020B0503030202060203" pitchFamily="34" charset="0"/>
                <a:cs typeface="Gill Sans" panose="020B0502020104020203" pitchFamily="34" charset="-79"/>
              </a:rPr>
              <a:t>1. What does child-first coaching mean to you?</a:t>
            </a:r>
            <a:endParaRPr lang="en-GB" sz="3600" b="1" dirty="0">
              <a:latin typeface="Founders Grotesk" panose="020B0503030202060203" pitchFamily="34" charset="0"/>
            </a:endParaRPr>
          </a:p>
          <a:p>
            <a:pPr algn="ctr">
              <a:lnSpc>
                <a:spcPct val="114999"/>
              </a:lnSpc>
            </a:pPr>
            <a:endParaRPr lang="en-GB" b="1" dirty="0">
              <a:solidFill>
                <a:srgbClr val="0978FA"/>
              </a:solidFill>
              <a:latin typeface="Gill San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6D39901A-77AA-2F8E-9EC4-0E46ACD59C3C}"/>
              </a:ext>
            </a:extLst>
          </p:cNvPr>
          <p:cNvSpPr/>
          <p:nvPr/>
        </p:nvSpPr>
        <p:spPr>
          <a:xfrm>
            <a:off x="8411121" y="1"/>
            <a:ext cx="3780879" cy="3273163"/>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62727B7-1950-89B4-9467-1CD5E0FDD892}"/>
              </a:ext>
            </a:extLst>
          </p:cNvPr>
          <p:cNvSpPr/>
          <p:nvPr/>
        </p:nvSpPr>
        <p:spPr>
          <a:xfrm>
            <a:off x="4426722" y="3569732"/>
            <a:ext cx="3582746" cy="3288268"/>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468FCDE-D49E-FAAA-E749-9C78ED0F9D0A}"/>
              </a:ext>
            </a:extLst>
          </p:cNvPr>
          <p:cNvSpPr/>
          <p:nvPr/>
        </p:nvSpPr>
        <p:spPr>
          <a:xfrm>
            <a:off x="8411121" y="3584837"/>
            <a:ext cx="3780879" cy="3250434"/>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Google Shape;357;p47">
            <a:extLst>
              <a:ext uri="{FF2B5EF4-FFF2-40B4-BE49-F238E27FC236}">
                <a16:creationId xmlns:a16="http://schemas.microsoft.com/office/drawing/2014/main" id="{BE71EA15-C356-5660-6F30-CA3B0897A328}"/>
              </a:ext>
            </a:extLst>
          </p:cNvPr>
          <p:cNvSpPr txBox="1"/>
          <p:nvPr/>
        </p:nvSpPr>
        <p:spPr>
          <a:xfrm>
            <a:off x="8466830" y="128497"/>
            <a:ext cx="3780878" cy="3016170"/>
          </a:xfrm>
          <a:prstGeom prst="rect">
            <a:avLst/>
          </a:prstGeom>
          <a:noFill/>
          <a:ln>
            <a:noFill/>
          </a:ln>
        </p:spPr>
        <p:txBody>
          <a:bodyPr spcFirstLastPara="1" wrap="square" lIns="121900" tIns="121900" rIns="121900" bIns="121900" anchor="t" anchorCtr="0">
            <a:spAutoFit/>
          </a:bodyPr>
          <a:lstStyle/>
          <a:p>
            <a:r>
              <a:rPr lang="en-GB" sz="3600" b="1" dirty="0">
                <a:latin typeface="Founders Grotesk" panose="020B0604020202020204" charset="0"/>
              </a:rPr>
              <a:t>2. What games and activities did you like playing as a child? What were the rules?</a:t>
            </a:r>
          </a:p>
        </p:txBody>
      </p:sp>
      <p:sp>
        <p:nvSpPr>
          <p:cNvPr id="9" name="Google Shape;357;p47">
            <a:extLst>
              <a:ext uri="{FF2B5EF4-FFF2-40B4-BE49-F238E27FC236}">
                <a16:creationId xmlns:a16="http://schemas.microsoft.com/office/drawing/2014/main" id="{7C08394A-9225-B1FF-374F-B545AD5ACD35}"/>
              </a:ext>
            </a:extLst>
          </p:cNvPr>
          <p:cNvSpPr txBox="1"/>
          <p:nvPr/>
        </p:nvSpPr>
        <p:spPr>
          <a:xfrm>
            <a:off x="4624855" y="3778781"/>
            <a:ext cx="3062878" cy="1672725"/>
          </a:xfrm>
          <a:prstGeom prst="rect">
            <a:avLst/>
          </a:prstGeom>
          <a:noFill/>
          <a:ln>
            <a:noFill/>
          </a:ln>
        </p:spPr>
        <p:txBody>
          <a:bodyPr spcFirstLastPara="1" wrap="square" lIns="121900" tIns="121900" rIns="121900" bIns="121900" anchor="t" anchorCtr="0">
            <a:spAutoFit/>
          </a:bodyPr>
          <a:lstStyle/>
          <a:p>
            <a:r>
              <a:rPr lang="en-GB" sz="3600" b="1" dirty="0">
                <a:latin typeface="Founders Grotesk" panose="020B0503030202060203" pitchFamily="34" charset="0"/>
                <a:cs typeface="Gill Sans" panose="020B0502020104020203" pitchFamily="34" charset="-79"/>
              </a:rPr>
              <a:t>3. Why do you coach?</a:t>
            </a:r>
            <a:endParaRPr lang="en-GB" sz="3600" b="1" dirty="0">
              <a:latin typeface="Founders Grotesk" panose="020B0503030202060203" pitchFamily="34" charset="0"/>
            </a:endParaRPr>
          </a:p>
          <a:p>
            <a:pPr algn="ctr">
              <a:lnSpc>
                <a:spcPct val="114999"/>
              </a:lnSpc>
            </a:pPr>
            <a:endParaRPr lang="en-GB" b="1" dirty="0">
              <a:solidFill>
                <a:srgbClr val="0978FA"/>
              </a:solidFill>
              <a:latin typeface="Gill Sans"/>
            </a:endParaRPr>
          </a:p>
        </p:txBody>
      </p:sp>
      <p:sp>
        <p:nvSpPr>
          <p:cNvPr id="10" name="Google Shape;357;p47">
            <a:extLst>
              <a:ext uri="{FF2B5EF4-FFF2-40B4-BE49-F238E27FC236}">
                <a16:creationId xmlns:a16="http://schemas.microsoft.com/office/drawing/2014/main" id="{B8427EB7-EB44-BCAA-D033-8658A9278A6E}"/>
              </a:ext>
            </a:extLst>
          </p:cNvPr>
          <p:cNvSpPr txBox="1"/>
          <p:nvPr/>
        </p:nvSpPr>
        <p:spPr>
          <a:xfrm>
            <a:off x="8456855" y="3732999"/>
            <a:ext cx="3582746" cy="2462172"/>
          </a:xfrm>
          <a:prstGeom prst="rect">
            <a:avLst/>
          </a:prstGeom>
          <a:noFill/>
          <a:ln>
            <a:noFill/>
          </a:ln>
        </p:spPr>
        <p:txBody>
          <a:bodyPr spcFirstLastPara="1" wrap="square" lIns="121900" tIns="121900" rIns="121900" bIns="121900" anchor="t" anchorCtr="0">
            <a:spAutoFit/>
          </a:bodyPr>
          <a:lstStyle/>
          <a:p>
            <a:r>
              <a:rPr lang="en-GB" sz="3600" b="1" dirty="0">
                <a:latin typeface="Founders Grotesk" panose="020B0503030202060203" pitchFamily="34" charset="0"/>
                <a:cs typeface="Gill Sans" panose="020B0502020104020203" pitchFamily="34" charset="-79"/>
              </a:rPr>
              <a:t>4. What did your coaches do that you enjoyed as a child?</a:t>
            </a:r>
            <a:endParaRPr lang="en-GB" sz="3600" b="1" dirty="0">
              <a:latin typeface="Founders Grotesk" panose="020B0503030202060203" pitchFamily="34" charset="0"/>
            </a:endParaRPr>
          </a:p>
        </p:txBody>
      </p:sp>
      <p:pic>
        <p:nvPicPr>
          <p:cNvPr id="12" name="Picture 11" descr="A screen shot of a cellphone&#10;&#10;Description automatically generated">
            <a:extLst>
              <a:ext uri="{FF2B5EF4-FFF2-40B4-BE49-F238E27FC236}">
                <a16:creationId xmlns:a16="http://schemas.microsoft.com/office/drawing/2014/main" id="{E3F5CA00-0B6C-77BC-E44E-03363037C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13" name="Picture 12" descr="A blue and green circle with text bubbles&#10;&#10;Description automatically generated">
            <a:extLst>
              <a:ext uri="{FF2B5EF4-FFF2-40B4-BE49-F238E27FC236}">
                <a16:creationId xmlns:a16="http://schemas.microsoft.com/office/drawing/2014/main" id="{6E4747A6-DB42-A1AF-4369-498AAC4B2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spTree>
    <p:extLst>
      <p:ext uri="{BB962C8B-B14F-4D97-AF65-F5344CB8AC3E}">
        <p14:creationId xmlns:p14="http://schemas.microsoft.com/office/powerpoint/2010/main" val="3595176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357;p47"/>
          <p:cNvSpPr txBox="1"/>
          <p:nvPr/>
        </p:nvSpPr>
        <p:spPr>
          <a:xfrm>
            <a:off x="4822167" y="2546764"/>
            <a:ext cx="6825988" cy="1918946"/>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prstClr val="black"/>
                </a:solidFill>
                <a:effectLst/>
                <a:uLnTx/>
                <a:uFillTx/>
                <a:latin typeface="Founders Grotesk" panose="020B0503030202060203" pitchFamily="34" charset="0"/>
                <a:cs typeface="Gill Sans" panose="020B0502020104020203" pitchFamily="34" charset="-79"/>
              </a:rPr>
              <a:t>What does child-first coaching mean to you?</a:t>
            </a:r>
            <a:endParaRPr kumimoji="0" lang="en-GB" sz="4400" b="1" u="none" strike="noStrike" kern="1200" cap="none" spc="0" normalizeH="0" baseline="0" noProof="0" dirty="0">
              <a:ln>
                <a:noFill/>
              </a:ln>
              <a:solidFill>
                <a:prstClr val="black"/>
              </a:solidFill>
              <a:effectLst/>
              <a:uLnTx/>
              <a:uFillTx/>
              <a:latin typeface="Founders Grotesk" panose="020B0503030202060203" pitchFamily="34" charset="0"/>
            </a:endParaRPr>
          </a:p>
          <a:p>
            <a:pPr marL="0" marR="0" lvl="0" indent="0" algn="ctr" defTabSz="914400" rtl="0" eaLnBrk="1" fontAlgn="auto" latinLnBrk="0" hangingPunct="1">
              <a:lnSpc>
                <a:spcPct val="114999"/>
              </a:lnSpc>
              <a:spcBef>
                <a:spcPts val="0"/>
              </a:spcBef>
              <a:spcAft>
                <a:spcPts val="0"/>
              </a:spcAft>
              <a:buClrTx/>
              <a:buSzTx/>
              <a:buFontTx/>
              <a:buNone/>
              <a:tabLst/>
              <a:defRPr/>
            </a:pPr>
            <a:endParaRPr kumimoji="0" lang="en-GB" sz="1800" b="1" u="none" strike="noStrike" kern="1200" cap="none" spc="0" normalizeH="0" baseline="0" noProof="0" dirty="0">
              <a:ln>
                <a:noFill/>
              </a:ln>
              <a:solidFill>
                <a:srgbClr val="0978FA"/>
              </a:solidFill>
              <a:effectLst/>
              <a:uLnTx/>
              <a:uFillTx/>
              <a:latin typeface="Gill San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screen shot of a cellphone&#10;&#10;Description automatically generated">
            <a:extLst>
              <a:ext uri="{FF2B5EF4-FFF2-40B4-BE49-F238E27FC236}">
                <a16:creationId xmlns:a16="http://schemas.microsoft.com/office/drawing/2014/main" id="{A2310660-5EE6-A4CB-635B-7F21AA6C8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7" name="Picture 6" descr="A blue and green circle with text bubbles&#10;&#10;Description automatically generated">
            <a:extLst>
              <a:ext uri="{FF2B5EF4-FFF2-40B4-BE49-F238E27FC236}">
                <a16:creationId xmlns:a16="http://schemas.microsoft.com/office/drawing/2014/main" id="{84B05841-1A92-77E0-A0E9-55A6673FE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8" name="Picture 7" descr="A blue and white chain&#10;&#10;Description automatically generated">
            <a:extLst>
              <a:ext uri="{FF2B5EF4-FFF2-40B4-BE49-F238E27FC236}">
                <a16:creationId xmlns:a16="http://schemas.microsoft.com/office/drawing/2014/main" id="{6BC816EF-EA2E-C0CB-880A-4AC338804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66833">
            <a:off x="5077917" y="3289331"/>
            <a:ext cx="8669574" cy="9005741"/>
          </a:xfrm>
          <a:prstGeom prst="rect">
            <a:avLst/>
          </a:prstGeom>
        </p:spPr>
      </p:pic>
    </p:spTree>
    <p:extLst>
      <p:ext uri="{BB962C8B-B14F-4D97-AF65-F5344CB8AC3E}">
        <p14:creationId xmlns:p14="http://schemas.microsoft.com/office/powerpoint/2010/main" val="252475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screen shot of a cellphone&#10;&#10;Description automatically generated">
            <a:extLst>
              <a:ext uri="{FF2B5EF4-FFF2-40B4-BE49-F238E27FC236}">
                <a16:creationId xmlns:a16="http://schemas.microsoft.com/office/drawing/2014/main" id="{E4A0D693-2431-0491-7DEC-02B7BFA03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7" name="Picture 6" descr="A blue and green circle with text bubbles&#10;&#10;Description automatically generated">
            <a:extLst>
              <a:ext uri="{FF2B5EF4-FFF2-40B4-BE49-F238E27FC236}">
                <a16:creationId xmlns:a16="http://schemas.microsoft.com/office/drawing/2014/main" id="{7C454B23-6CD3-B4FA-2F23-6FCE2D5CE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sp>
        <p:nvSpPr>
          <p:cNvPr id="10" name="Google Shape;357;p47">
            <a:extLst>
              <a:ext uri="{FF2B5EF4-FFF2-40B4-BE49-F238E27FC236}">
                <a16:creationId xmlns:a16="http://schemas.microsoft.com/office/drawing/2014/main" id="{46BF2884-C1DA-483E-4CA3-E8682D4EC271}"/>
              </a:ext>
            </a:extLst>
          </p:cNvPr>
          <p:cNvSpPr txBox="1"/>
          <p:nvPr/>
        </p:nvSpPr>
        <p:spPr>
          <a:xfrm>
            <a:off x="4857526" y="2092424"/>
            <a:ext cx="6903668" cy="295461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Founders Grotesk" panose="020B0604020202020204" charset="0"/>
                <a:ea typeface="+mn-ea"/>
                <a:cs typeface="+mn-cs"/>
              </a:rPr>
              <a:t>What games and activities did you like playing as a child?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Founders Grotesk" panose="020B0604020202020204" charset="0"/>
                <a:ea typeface="+mn-ea"/>
                <a:cs typeface="+mn-cs"/>
              </a:rPr>
              <a:t>What were the rules?</a:t>
            </a:r>
            <a:endParaRPr kumimoji="0" lang="en-GB" sz="1800" b="1" i="0" u="none" strike="noStrike" kern="1200" cap="none" spc="0" normalizeH="0" baseline="0" noProof="0" dirty="0">
              <a:ln>
                <a:noFill/>
              </a:ln>
              <a:solidFill>
                <a:prstClr val="black"/>
              </a:solidFill>
              <a:effectLst/>
              <a:uLnTx/>
              <a:uFillTx/>
              <a:latin typeface="Founders Grotesk" panose="020B0604020202020204" charset="0"/>
              <a:ea typeface="+mn-ea"/>
              <a:cs typeface="+mn-cs"/>
            </a:endParaRPr>
          </a:p>
        </p:txBody>
      </p:sp>
      <p:pic>
        <p:nvPicPr>
          <p:cNvPr id="11" name="Picture 10" descr="A blue and white chain&#10;&#10;Description automatically generated">
            <a:extLst>
              <a:ext uri="{FF2B5EF4-FFF2-40B4-BE49-F238E27FC236}">
                <a16:creationId xmlns:a16="http://schemas.microsoft.com/office/drawing/2014/main" id="{68B934B1-3C9F-664A-DF24-B000AF2F4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49399">
            <a:off x="6391722" y="3504154"/>
            <a:ext cx="8669574" cy="9005741"/>
          </a:xfrm>
          <a:prstGeom prst="rect">
            <a:avLst/>
          </a:prstGeom>
        </p:spPr>
      </p:pic>
    </p:spTree>
    <p:extLst>
      <p:ext uri="{BB962C8B-B14F-4D97-AF65-F5344CB8AC3E}">
        <p14:creationId xmlns:p14="http://schemas.microsoft.com/office/powerpoint/2010/main" val="1626166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357;p47"/>
          <p:cNvSpPr txBox="1"/>
          <p:nvPr/>
        </p:nvSpPr>
        <p:spPr>
          <a:xfrm>
            <a:off x="4896366" y="2834171"/>
            <a:ext cx="6825988" cy="124183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Gill Sans" panose="020B0502020104020203" pitchFamily="34" charset="-79"/>
              </a:rPr>
              <a:t>Why do you coach?</a:t>
            </a:r>
            <a:endPar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mn-cs"/>
            </a:endParaRPr>
          </a:p>
          <a:p>
            <a:pPr marL="0" marR="0" lvl="0" indent="0" algn="ctr" defTabSz="914400" rtl="0" eaLnBrk="1" fontAlgn="auto" latinLnBrk="0" hangingPunct="1">
              <a:lnSpc>
                <a:spcPct val="114999"/>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978FA"/>
              </a:solidFill>
              <a:effectLst/>
              <a:uLnTx/>
              <a:uFillTx/>
              <a:latin typeface="Gill Sans"/>
              <a:ea typeface="+mn-ea"/>
              <a:cs typeface="+mn-c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blue and white chain&#10;&#10;Description automatically generated">
            <a:extLst>
              <a:ext uri="{FF2B5EF4-FFF2-40B4-BE49-F238E27FC236}">
                <a16:creationId xmlns:a16="http://schemas.microsoft.com/office/drawing/2014/main" id="{FA53A4C3-C1D2-88E6-DE51-8517E16E3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9399">
            <a:off x="5767933" y="2355128"/>
            <a:ext cx="8669574" cy="9005741"/>
          </a:xfrm>
          <a:prstGeom prst="rect">
            <a:avLst/>
          </a:prstGeom>
        </p:spPr>
      </p:pic>
      <p:pic>
        <p:nvPicPr>
          <p:cNvPr id="7" name="Picture 6" descr="A screen shot of a cellphone&#10;&#10;Description automatically generated">
            <a:extLst>
              <a:ext uri="{FF2B5EF4-FFF2-40B4-BE49-F238E27FC236}">
                <a16:creationId xmlns:a16="http://schemas.microsoft.com/office/drawing/2014/main" id="{CDC4C3B7-E912-CA9E-03EB-DDC7A92ED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8" name="Picture 7" descr="A blue and green circle with text bubbles&#10;&#10;Description automatically generated">
            <a:extLst>
              <a:ext uri="{FF2B5EF4-FFF2-40B4-BE49-F238E27FC236}">
                <a16:creationId xmlns:a16="http://schemas.microsoft.com/office/drawing/2014/main" id="{A527220C-72D3-C625-26BB-7CAF41A64D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spTree>
    <p:extLst>
      <p:ext uri="{BB962C8B-B14F-4D97-AF65-F5344CB8AC3E}">
        <p14:creationId xmlns:p14="http://schemas.microsoft.com/office/powerpoint/2010/main" val="123409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357;p47"/>
          <p:cNvSpPr txBox="1"/>
          <p:nvPr/>
        </p:nvSpPr>
        <p:spPr>
          <a:xfrm>
            <a:off x="4822596" y="2208209"/>
            <a:ext cx="6240639" cy="259605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Gill Sans" panose="020B0502020104020203" pitchFamily="34" charset="-79"/>
              </a:rPr>
              <a:t>What did your coaches do that you enjoyed as a child?</a:t>
            </a:r>
            <a:endPar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mn-cs"/>
            </a:endParaRPr>
          </a:p>
          <a:p>
            <a:pPr marL="0" marR="0" lvl="0" indent="0" algn="ctr" defTabSz="914400" rtl="0" eaLnBrk="1" fontAlgn="auto" latinLnBrk="0" hangingPunct="1">
              <a:lnSpc>
                <a:spcPct val="114999"/>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978FA"/>
              </a:solidFill>
              <a:effectLst/>
              <a:uLnTx/>
              <a:uFillTx/>
              <a:latin typeface="Gill Sans"/>
              <a:ea typeface="+mn-ea"/>
              <a:cs typeface="+mn-c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screen shot of a cellphone&#10;&#10;Description automatically generated">
            <a:extLst>
              <a:ext uri="{FF2B5EF4-FFF2-40B4-BE49-F238E27FC236}">
                <a16:creationId xmlns:a16="http://schemas.microsoft.com/office/drawing/2014/main" id="{597C32B0-D45F-D69B-04DB-4EC8A5F63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7" name="Picture 6" descr="A blue and green circle with text bubbles&#10;&#10;Description automatically generated">
            <a:extLst>
              <a:ext uri="{FF2B5EF4-FFF2-40B4-BE49-F238E27FC236}">
                <a16:creationId xmlns:a16="http://schemas.microsoft.com/office/drawing/2014/main" id="{A947B1A0-38A4-E1FF-C13C-45A120B21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8" name="Picture 7" descr="A blue and white chain&#10;&#10;Description automatically generated">
            <a:extLst>
              <a:ext uri="{FF2B5EF4-FFF2-40B4-BE49-F238E27FC236}">
                <a16:creationId xmlns:a16="http://schemas.microsoft.com/office/drawing/2014/main" id="{8B3247F0-9739-2806-70DD-898CB3C39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47362">
            <a:off x="5663831" y="3381998"/>
            <a:ext cx="8669574" cy="9005741"/>
          </a:xfrm>
          <a:prstGeom prst="rect">
            <a:avLst/>
          </a:prstGeom>
        </p:spPr>
      </p:pic>
    </p:spTree>
    <p:extLst>
      <p:ext uri="{BB962C8B-B14F-4D97-AF65-F5344CB8AC3E}">
        <p14:creationId xmlns:p14="http://schemas.microsoft.com/office/powerpoint/2010/main" val="2078562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354600" y="2261777"/>
            <a:ext cx="9482800" cy="1608862"/>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4100" b="1" dirty="0">
                <a:solidFill>
                  <a:srgbClr val="D5F32F"/>
                </a:solidFill>
                <a:latin typeface="Founders Grotesk Medium" panose="020B0603030202060203" pitchFamily="34" charset="0"/>
                <a:ea typeface="Gill Sans"/>
                <a:cs typeface="Gill Sans"/>
                <a:sym typeface="Gill Sans"/>
              </a:rPr>
              <a:t>The Three Pillars of Child-first Coaching</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3600" i="0" u="none" strike="noStrike" kern="1200" cap="none" spc="0" normalizeH="0" baseline="0" noProof="0" dirty="0">
                <a:ln>
                  <a:noFill/>
                </a:ln>
                <a:solidFill>
                  <a:schemeClr val="bg1"/>
                </a:solidFill>
                <a:effectLst/>
                <a:uLnTx/>
                <a:uFillTx/>
                <a:latin typeface="Founders Grotesk Medium" panose="020B0603030202060203" pitchFamily="34" charset="0"/>
                <a:ea typeface="Gill Sans"/>
                <a:cs typeface="Gill Sans"/>
                <a:sym typeface="Gill Sans"/>
              </a:rPr>
              <a:t>A deep dive into Voice, Choice and Journey</a:t>
            </a:r>
            <a:endParaRPr kumimoji="0" lang="en-GB" sz="2400" i="0" u="none" strike="noStrike" kern="1200" cap="none" spc="0" normalizeH="0" baseline="0" noProof="0" dirty="0">
              <a:ln>
                <a:noFill/>
              </a:ln>
              <a:solidFill>
                <a:schemeClr val="bg1"/>
              </a:solidFill>
              <a:effectLst/>
              <a:uLnTx/>
              <a:uFillTx/>
              <a:latin typeface="Founders Grotesk Medium" panose="020B0603030202060203" pitchFamily="34" charset="0"/>
              <a:ea typeface="Gill Sans"/>
              <a:cs typeface="Gill Sans"/>
              <a:sym typeface="Gill Sans"/>
            </a:endParaRPr>
          </a:p>
        </p:txBody>
      </p:sp>
    </p:spTree>
    <p:extLst>
      <p:ext uri="{BB962C8B-B14F-4D97-AF65-F5344CB8AC3E}">
        <p14:creationId xmlns:p14="http://schemas.microsoft.com/office/powerpoint/2010/main" val="2914144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7A5121-0EE0-BBCC-86FB-90C9055E59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8" name="TextBox 7">
            <a:extLst>
              <a:ext uri="{FF2B5EF4-FFF2-40B4-BE49-F238E27FC236}">
                <a16:creationId xmlns:a16="http://schemas.microsoft.com/office/drawing/2014/main" id="{37B6267B-27DB-E7B1-41C1-108DDF7F312D}"/>
              </a:ext>
            </a:extLst>
          </p:cNvPr>
          <p:cNvSpPr txBox="1"/>
          <p:nvPr/>
        </p:nvSpPr>
        <p:spPr>
          <a:xfrm>
            <a:off x="388774" y="338668"/>
            <a:ext cx="9527122" cy="646331"/>
          </a:xfrm>
          <a:prstGeom prst="rect">
            <a:avLst/>
          </a:prstGeom>
          <a:noFill/>
        </p:spPr>
        <p:txBody>
          <a:bodyPr wrap="square">
            <a:spAutoFit/>
          </a:bodyPr>
          <a:lstStyle/>
          <a:p>
            <a:r>
              <a:rPr lang="en-GB" sz="3600" b="1" dirty="0">
                <a:solidFill>
                  <a:srgbClr val="0978FB"/>
                </a:solidFill>
                <a:latin typeface="Founders Grotesk Medium" panose="020B0603030202060203"/>
              </a:rPr>
              <a:t>Child-first Coaching Framework</a:t>
            </a:r>
            <a:endParaRPr lang="en-GB" sz="3600" dirty="0">
              <a:solidFill>
                <a:srgbClr val="0978FB"/>
              </a:solidFill>
              <a:latin typeface="Founders Grotesk Medium" panose="020B0603030202060203"/>
            </a:endParaRPr>
          </a:p>
        </p:txBody>
      </p:sp>
      <p:sp>
        <p:nvSpPr>
          <p:cNvPr id="12" name="Rectangle 11">
            <a:extLst>
              <a:ext uri="{FF2B5EF4-FFF2-40B4-BE49-F238E27FC236}">
                <a16:creationId xmlns:a16="http://schemas.microsoft.com/office/drawing/2014/main" id="{92487422-DFD4-2389-5245-0EEA1EBEBF0E}"/>
              </a:ext>
            </a:extLst>
          </p:cNvPr>
          <p:cNvSpPr/>
          <p:nvPr/>
        </p:nvSpPr>
        <p:spPr>
          <a:xfrm>
            <a:off x="388774" y="1299505"/>
            <a:ext cx="3526959" cy="5219828"/>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1400" dirty="0">
              <a:solidFill>
                <a:schemeClr val="bg1"/>
              </a:solidFill>
              <a:latin typeface="Founders Grotesk Medium"/>
              <a:ea typeface="Gill Sans"/>
              <a:cs typeface="Gill Sans"/>
              <a:sym typeface="Gill Sans"/>
            </a:endParaRPr>
          </a:p>
        </p:txBody>
      </p:sp>
      <p:sp>
        <p:nvSpPr>
          <p:cNvPr id="14" name="Rectangle 13">
            <a:extLst>
              <a:ext uri="{FF2B5EF4-FFF2-40B4-BE49-F238E27FC236}">
                <a16:creationId xmlns:a16="http://schemas.microsoft.com/office/drawing/2014/main" id="{F3882F57-F684-658A-DF86-2F7E74C3EE2A}"/>
              </a:ext>
            </a:extLst>
          </p:cNvPr>
          <p:cNvSpPr/>
          <p:nvPr/>
        </p:nvSpPr>
        <p:spPr>
          <a:xfrm>
            <a:off x="4102274" y="1299505"/>
            <a:ext cx="3688174" cy="5219828"/>
          </a:xfrm>
          <a:prstGeom prst="rect">
            <a:avLst/>
          </a:prstGeom>
          <a:solidFill>
            <a:srgbClr val="D5F42C"/>
          </a:solidFill>
          <a:ln>
            <a:solidFill>
              <a:srgbClr val="D5F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78DDA95-8838-5A87-0F25-3EF299B1BEBB}"/>
              </a:ext>
            </a:extLst>
          </p:cNvPr>
          <p:cNvSpPr/>
          <p:nvPr/>
        </p:nvSpPr>
        <p:spPr>
          <a:xfrm>
            <a:off x="8014268" y="1299505"/>
            <a:ext cx="3788958" cy="52198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F2E4DDC-F99C-A5E0-FB41-D7217729C2CE}"/>
              </a:ext>
            </a:extLst>
          </p:cNvPr>
          <p:cNvSpPr txBox="1"/>
          <p:nvPr/>
        </p:nvSpPr>
        <p:spPr>
          <a:xfrm>
            <a:off x="4666989" y="1302750"/>
            <a:ext cx="2611263" cy="2028463"/>
          </a:xfrm>
          <a:prstGeom prst="rect">
            <a:avLst/>
          </a:prstGeom>
          <a:noFill/>
        </p:spPr>
        <p:txBody>
          <a:bodyPr wrap="square">
            <a:spAutoFit/>
          </a:bodyPr>
          <a:lstStyle/>
          <a:p>
            <a:pPr algn="ctr"/>
            <a:r>
              <a:rPr lang="en-GB" sz="3600" b="1" dirty="0">
                <a:solidFill>
                  <a:srgbClr val="0978FB"/>
                </a:solidFill>
                <a:latin typeface="Founders Grotesk Medium" panose="020B0603030202060203"/>
              </a:rPr>
              <a:t>Choice</a:t>
            </a:r>
            <a:endParaRPr lang="en-GB" sz="6000" dirty="0">
              <a:solidFill>
                <a:srgbClr val="0978FB"/>
              </a:solidFill>
              <a:latin typeface="Founders Grotesk Medium" panose="020B0603030202060203"/>
            </a:endParaRPr>
          </a:p>
        </p:txBody>
      </p:sp>
      <p:sp>
        <p:nvSpPr>
          <p:cNvPr id="18" name="Google Shape;222;p34">
            <a:extLst>
              <a:ext uri="{FF2B5EF4-FFF2-40B4-BE49-F238E27FC236}">
                <a16:creationId xmlns:a16="http://schemas.microsoft.com/office/drawing/2014/main" id="{B0349204-4454-6B3B-D6E5-349FEAEDFDA4}"/>
              </a:ext>
            </a:extLst>
          </p:cNvPr>
          <p:cNvSpPr txBox="1"/>
          <p:nvPr/>
        </p:nvSpPr>
        <p:spPr>
          <a:xfrm>
            <a:off x="4102267" y="1951725"/>
            <a:ext cx="3650894" cy="112300"/>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0978FB"/>
                </a:solidFill>
                <a:latin typeface="Founders Grotesk Medium" panose="020B0603030202060203"/>
                <a:ea typeface="Gill Sans"/>
                <a:cs typeface="Gill Sans"/>
                <a:sym typeface="Gill Sans"/>
              </a:rPr>
              <a:t>The Right To Play</a:t>
            </a:r>
            <a:endParaRPr sz="1000" b="1"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p:txBody>
      </p:sp>
      <p:sp>
        <p:nvSpPr>
          <p:cNvPr id="19" name="Google Shape;222;p34">
            <a:extLst>
              <a:ext uri="{FF2B5EF4-FFF2-40B4-BE49-F238E27FC236}">
                <a16:creationId xmlns:a16="http://schemas.microsoft.com/office/drawing/2014/main" id="{7217778F-849F-BA38-28D8-3EF3C108BBA6}"/>
              </a:ext>
            </a:extLst>
          </p:cNvPr>
          <p:cNvSpPr txBox="1"/>
          <p:nvPr/>
        </p:nvSpPr>
        <p:spPr>
          <a:xfrm>
            <a:off x="8014265" y="1851485"/>
            <a:ext cx="3788958" cy="1054346"/>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D5F42C"/>
                </a:solidFill>
                <a:latin typeface="Founders Grotesk Medium" panose="020B0603030202060203"/>
                <a:ea typeface="Gill Sans"/>
                <a:cs typeface="Gill Sans"/>
                <a:sym typeface="Gill Sans"/>
              </a:rPr>
              <a:t>The Right </a:t>
            </a:r>
            <a:br>
              <a:rPr lang="en-GB" sz="2800" dirty="0">
                <a:solidFill>
                  <a:srgbClr val="D5F42C"/>
                </a:solidFill>
                <a:latin typeface="Founders Grotesk Medium" panose="020B0603030202060203"/>
                <a:ea typeface="Gill Sans"/>
                <a:cs typeface="Gill Sans"/>
                <a:sym typeface="Gill Sans"/>
              </a:rPr>
            </a:br>
            <a:r>
              <a:rPr lang="en-GB" sz="2800" dirty="0">
                <a:solidFill>
                  <a:srgbClr val="D5F42C"/>
                </a:solidFill>
                <a:latin typeface="Founders Grotesk Medium" panose="020B0603030202060203"/>
                <a:ea typeface="Gill Sans"/>
                <a:cs typeface="Gill Sans"/>
                <a:sym typeface="Gill Sans"/>
              </a:rPr>
              <a:t>To Develop</a:t>
            </a:r>
            <a:endParaRPr sz="1000" dirty="0">
              <a:latin typeface="+mj-lt"/>
            </a:endParaRPr>
          </a:p>
          <a:p>
            <a:endParaRPr sz="1000" dirty="0">
              <a:latin typeface="+mj-lt"/>
            </a:endParaRPr>
          </a:p>
          <a:p>
            <a:endParaRPr sz="1000" dirty="0">
              <a:latin typeface="+mj-lt"/>
            </a:endParaRPr>
          </a:p>
        </p:txBody>
      </p:sp>
      <p:sp>
        <p:nvSpPr>
          <p:cNvPr id="20" name="TextBox 19">
            <a:extLst>
              <a:ext uri="{FF2B5EF4-FFF2-40B4-BE49-F238E27FC236}">
                <a16:creationId xmlns:a16="http://schemas.microsoft.com/office/drawing/2014/main" id="{7E331E19-F5CF-F356-BD28-ED360731B888}"/>
              </a:ext>
            </a:extLst>
          </p:cNvPr>
          <p:cNvSpPr txBox="1"/>
          <p:nvPr/>
        </p:nvSpPr>
        <p:spPr>
          <a:xfrm>
            <a:off x="8014266" y="1297041"/>
            <a:ext cx="3788957" cy="646331"/>
          </a:xfrm>
          <a:prstGeom prst="rect">
            <a:avLst/>
          </a:prstGeom>
          <a:noFill/>
        </p:spPr>
        <p:txBody>
          <a:bodyPr wrap="square">
            <a:spAutoFit/>
          </a:bodyPr>
          <a:lstStyle/>
          <a:p>
            <a:pPr algn="ctr"/>
            <a:r>
              <a:rPr lang="en-GB" sz="3600" b="1" dirty="0">
                <a:solidFill>
                  <a:srgbClr val="D5F42C"/>
                </a:solidFill>
                <a:latin typeface="Founders Grotesk Medium" panose="020B0603030202060203"/>
              </a:rPr>
              <a:t>Journey</a:t>
            </a:r>
            <a:endParaRPr lang="en-GB" sz="3600" dirty="0">
              <a:solidFill>
                <a:srgbClr val="D5F42C"/>
              </a:solidFill>
              <a:latin typeface="Founders Grotesk Medium" panose="020B0603030202060203"/>
            </a:endParaRPr>
          </a:p>
        </p:txBody>
      </p:sp>
      <p:sp>
        <p:nvSpPr>
          <p:cNvPr id="21" name="TextBox 20">
            <a:extLst>
              <a:ext uri="{FF2B5EF4-FFF2-40B4-BE49-F238E27FC236}">
                <a16:creationId xmlns:a16="http://schemas.microsoft.com/office/drawing/2014/main" id="{C67EFD0A-6371-A476-469F-6A16461CD622}"/>
              </a:ext>
            </a:extLst>
          </p:cNvPr>
          <p:cNvSpPr txBox="1"/>
          <p:nvPr/>
        </p:nvSpPr>
        <p:spPr>
          <a:xfrm>
            <a:off x="1140030" y="1304854"/>
            <a:ext cx="2092073" cy="2028463"/>
          </a:xfrm>
          <a:prstGeom prst="rect">
            <a:avLst/>
          </a:prstGeom>
          <a:noFill/>
        </p:spPr>
        <p:txBody>
          <a:bodyPr wrap="square">
            <a:spAutoFit/>
          </a:bodyPr>
          <a:lstStyle/>
          <a:p>
            <a:pPr algn="ctr"/>
            <a:r>
              <a:rPr lang="en-GB" sz="3600" b="1" dirty="0">
                <a:solidFill>
                  <a:schemeClr val="bg1"/>
                </a:solidFill>
                <a:latin typeface="Founders Grotesk Medium"/>
              </a:rPr>
              <a:t>Voice</a:t>
            </a:r>
            <a:endParaRPr lang="en-GB" sz="6000" dirty="0">
              <a:solidFill>
                <a:schemeClr val="bg1"/>
              </a:solidFill>
              <a:latin typeface="Founders Grotesk Medium"/>
            </a:endParaRPr>
          </a:p>
        </p:txBody>
      </p:sp>
      <p:sp>
        <p:nvSpPr>
          <p:cNvPr id="22" name="TextBox 21">
            <a:extLst>
              <a:ext uri="{FF2B5EF4-FFF2-40B4-BE49-F238E27FC236}">
                <a16:creationId xmlns:a16="http://schemas.microsoft.com/office/drawing/2014/main" id="{CDC772A4-CF96-0B60-B469-0F64BB9F5D87}"/>
              </a:ext>
            </a:extLst>
          </p:cNvPr>
          <p:cNvSpPr txBox="1"/>
          <p:nvPr/>
        </p:nvSpPr>
        <p:spPr>
          <a:xfrm>
            <a:off x="388772" y="1935678"/>
            <a:ext cx="3526959" cy="954107"/>
          </a:xfrm>
          <a:prstGeom prst="rect">
            <a:avLst/>
          </a:prstGeom>
          <a:noFill/>
        </p:spPr>
        <p:txBody>
          <a:bodyPr wrap="square">
            <a:spAutoFit/>
          </a:bodyPr>
          <a:lstStyle/>
          <a:p>
            <a:pPr algn="ctr">
              <a:buSzPts val="1100"/>
            </a:pPr>
            <a:r>
              <a:rPr lang="en-GB" sz="2800" dirty="0">
                <a:solidFill>
                  <a:schemeClr val="bg1"/>
                </a:solidFill>
                <a:latin typeface="Founders Grotesk Medium" panose="020B0603030202060203"/>
                <a:ea typeface="Gill Sans"/>
                <a:cs typeface="Gill Sans"/>
                <a:sym typeface="Gill Sans"/>
              </a:rPr>
              <a:t>The Right To </a:t>
            </a:r>
            <a:br>
              <a:rPr lang="en-GB" sz="2800" dirty="0">
                <a:solidFill>
                  <a:schemeClr val="bg1"/>
                </a:solidFill>
                <a:latin typeface="Founders Grotesk Medium" panose="020B0603030202060203"/>
                <a:ea typeface="Gill Sans"/>
                <a:cs typeface="Gill Sans"/>
                <a:sym typeface="Gill Sans"/>
              </a:rPr>
            </a:br>
            <a:r>
              <a:rPr lang="en-GB" sz="2800" dirty="0">
                <a:solidFill>
                  <a:schemeClr val="bg1"/>
                </a:solidFill>
                <a:latin typeface="Founders Grotesk Medium" panose="020B0603030202060203"/>
                <a:ea typeface="Gill Sans"/>
                <a:cs typeface="Gill Sans"/>
                <a:sym typeface="Gill Sans"/>
              </a:rPr>
              <a:t>Be Heard</a:t>
            </a:r>
          </a:p>
        </p:txBody>
      </p:sp>
    </p:spTree>
    <p:extLst>
      <p:ext uri="{BB962C8B-B14F-4D97-AF65-F5344CB8AC3E}">
        <p14:creationId xmlns:p14="http://schemas.microsoft.com/office/powerpoint/2010/main" val="2916218347"/>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FA09B3F4-CC8E-15FE-4F2F-A46F9D065A56}"/>
              </a:ext>
            </a:extLst>
          </p:cNvPr>
          <p:cNvPicPr preferRelativeResize="0"/>
          <p:nvPr/>
        </p:nvPicPr>
        <p:blipFill rotWithShape="1">
          <a:blip r:embed="rId2">
            <a:alphaModFix/>
          </a:blip>
          <a:srcRect/>
          <a:stretch/>
        </p:blipFill>
        <p:spPr>
          <a:xfrm>
            <a:off x="0" y="-30800"/>
            <a:ext cx="12192000" cy="6858000"/>
          </a:xfrm>
          <a:prstGeom prst="rect">
            <a:avLst/>
          </a:prstGeom>
          <a:noFill/>
          <a:ln>
            <a:noFill/>
          </a:ln>
        </p:spPr>
      </p:pic>
      <p:sp>
        <p:nvSpPr>
          <p:cNvPr id="3" name="TextBox 2">
            <a:extLst>
              <a:ext uri="{FF2B5EF4-FFF2-40B4-BE49-F238E27FC236}">
                <a16:creationId xmlns:a16="http://schemas.microsoft.com/office/drawing/2014/main" id="{026BBD1A-E2E7-D8B1-509C-78BE15405F02}"/>
              </a:ext>
            </a:extLst>
          </p:cNvPr>
          <p:cNvSpPr txBox="1"/>
          <p:nvPr/>
        </p:nvSpPr>
        <p:spPr>
          <a:xfrm>
            <a:off x="495300" y="1378124"/>
            <a:ext cx="11201400" cy="3270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6</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endParaRPr>
          </a:p>
        </p:txBody>
      </p:sp>
      <p:sp>
        <p:nvSpPr>
          <p:cNvPr id="4" name="Google Shape;357;p47">
            <a:extLst>
              <a:ext uri="{FF2B5EF4-FFF2-40B4-BE49-F238E27FC236}">
                <a16:creationId xmlns:a16="http://schemas.microsoft.com/office/drawing/2014/main" id="{23425458-0D61-CD59-ED53-353594337208}"/>
              </a:ext>
            </a:extLst>
          </p:cNvPr>
          <p:cNvSpPr txBox="1"/>
          <p:nvPr/>
        </p:nvSpPr>
        <p:spPr>
          <a:xfrm>
            <a:off x="495300" y="315094"/>
            <a:ext cx="6011601" cy="97176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4999"/>
              </a:lnSpc>
              <a:spcBef>
                <a:spcPts val="0"/>
              </a:spcBef>
              <a:spcAft>
                <a:spcPts val="0"/>
              </a:spcAft>
              <a:buClrTx/>
              <a:buSzTx/>
              <a:buFontTx/>
              <a:buNone/>
              <a:tabLst/>
              <a:defRPr/>
            </a:pPr>
            <a:r>
              <a:rPr kumimoji="0" lang="en-GB" sz="4100" b="1"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AGENDA</a:t>
            </a:r>
          </a:p>
        </p:txBody>
      </p:sp>
    </p:spTree>
    <p:extLst>
      <p:ext uri="{BB962C8B-B14F-4D97-AF65-F5344CB8AC3E}">
        <p14:creationId xmlns:p14="http://schemas.microsoft.com/office/powerpoint/2010/main" val="4096029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57C747-D9CD-39F9-DEED-02B556E10272}"/>
              </a:ext>
            </a:extLst>
          </p:cNvPr>
          <p:cNvSpPr/>
          <p:nvPr/>
        </p:nvSpPr>
        <p:spPr>
          <a:xfrm>
            <a:off x="388774" y="1299505"/>
            <a:ext cx="3526959" cy="5219828"/>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1400" dirty="0">
              <a:solidFill>
                <a:schemeClr val="bg1"/>
              </a:solidFill>
              <a:latin typeface="Founders Grotesk Medium"/>
              <a:ea typeface="Gill Sans"/>
              <a:cs typeface="Gill Sans"/>
              <a:sym typeface="Gill Sans"/>
            </a:endParaRPr>
          </a:p>
        </p:txBody>
      </p:sp>
      <p:sp>
        <p:nvSpPr>
          <p:cNvPr id="8" name="Rectangle 7">
            <a:extLst>
              <a:ext uri="{FF2B5EF4-FFF2-40B4-BE49-F238E27FC236}">
                <a16:creationId xmlns:a16="http://schemas.microsoft.com/office/drawing/2014/main" id="{4EA08562-C483-2C80-B235-8FD739DAE65F}"/>
              </a:ext>
            </a:extLst>
          </p:cNvPr>
          <p:cNvSpPr/>
          <p:nvPr/>
        </p:nvSpPr>
        <p:spPr>
          <a:xfrm>
            <a:off x="4102274" y="1299505"/>
            <a:ext cx="3688174" cy="5219828"/>
          </a:xfrm>
          <a:prstGeom prst="rect">
            <a:avLst/>
          </a:prstGeom>
          <a:solidFill>
            <a:srgbClr val="D5F42C"/>
          </a:solidFill>
          <a:ln>
            <a:solidFill>
              <a:srgbClr val="D5F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A806134-075A-90D1-68F9-7F394DFFD2B1}"/>
              </a:ext>
            </a:extLst>
          </p:cNvPr>
          <p:cNvSpPr/>
          <p:nvPr/>
        </p:nvSpPr>
        <p:spPr>
          <a:xfrm>
            <a:off x="8014268" y="1299505"/>
            <a:ext cx="3788958" cy="52198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CCE92A65-55A2-8D44-A80D-D57F444C6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15" name="TextBox 14">
            <a:extLst>
              <a:ext uri="{FF2B5EF4-FFF2-40B4-BE49-F238E27FC236}">
                <a16:creationId xmlns:a16="http://schemas.microsoft.com/office/drawing/2014/main" id="{A68A4910-AE50-0824-83B0-872FEB2D7622}"/>
              </a:ext>
            </a:extLst>
          </p:cNvPr>
          <p:cNvSpPr txBox="1"/>
          <p:nvPr/>
        </p:nvSpPr>
        <p:spPr>
          <a:xfrm>
            <a:off x="370132" y="2982082"/>
            <a:ext cx="3508322" cy="2862322"/>
          </a:xfrm>
          <a:prstGeom prst="rect">
            <a:avLst/>
          </a:prstGeom>
          <a:noFill/>
        </p:spPr>
        <p:txBody>
          <a:bodyPr wrap="square">
            <a:spAutoFit/>
          </a:bodyPr>
          <a:lstStyle/>
          <a:p>
            <a:pPr algn="ctr">
              <a:buSzPts val="1100"/>
            </a:pPr>
            <a:r>
              <a:rPr lang="en-GB" sz="2000" b="1" dirty="0">
                <a:solidFill>
                  <a:schemeClr val="bg1"/>
                </a:solidFill>
                <a:latin typeface="Founders Grotesk Medium" panose="020B0603030202060203"/>
                <a:ea typeface="Gill Sans"/>
                <a:cs typeface="Gill Sans"/>
              </a:rPr>
              <a:t>Listening:</a:t>
            </a:r>
          </a:p>
          <a:p>
            <a:pPr algn="ctr">
              <a:buSzPts val="1100"/>
            </a:pPr>
            <a:r>
              <a:rPr lang="en-GB" sz="2000" dirty="0">
                <a:solidFill>
                  <a:schemeClr val="bg1"/>
                </a:solidFill>
                <a:latin typeface="Founders Grotesk Medium" panose="020B0603030202060203"/>
                <a:ea typeface="Gill Sans"/>
                <a:cs typeface="Gill Sans"/>
              </a:rPr>
              <a:t>Encouraging participation and actively listening to a child’s wishes.</a:t>
            </a:r>
          </a:p>
          <a:p>
            <a:pPr algn="ctr">
              <a:buSzPts val="1100"/>
            </a:pPr>
            <a:endParaRPr lang="en-GB" sz="2000" dirty="0">
              <a:solidFill>
                <a:schemeClr val="bg1"/>
              </a:solidFill>
              <a:latin typeface="Founders Grotesk Medium" panose="020B0603030202060203"/>
              <a:ea typeface="Gill Sans"/>
              <a:cs typeface="Gill Sans"/>
            </a:endParaRPr>
          </a:p>
          <a:p>
            <a:pPr algn="ctr">
              <a:buSzPts val="1100"/>
            </a:pPr>
            <a:r>
              <a:rPr lang="en-GB" sz="2000" b="1" dirty="0">
                <a:solidFill>
                  <a:schemeClr val="bg1"/>
                </a:solidFill>
                <a:latin typeface="Founders Grotesk Medium" panose="020B0603030202060203"/>
                <a:ea typeface="Gill Sans"/>
                <a:cs typeface="Gill Sans"/>
              </a:rPr>
              <a:t>Inclusivity:</a:t>
            </a:r>
          </a:p>
          <a:p>
            <a:pPr algn="ctr">
              <a:buSzPts val="1100"/>
            </a:pPr>
            <a:r>
              <a:rPr lang="en-GB" sz="2000" dirty="0">
                <a:solidFill>
                  <a:schemeClr val="bg1"/>
                </a:solidFill>
                <a:latin typeface="Founders Grotesk Medium" panose="020B0603030202060203"/>
                <a:ea typeface="Gill Sans"/>
                <a:cs typeface="Gill Sans"/>
              </a:rPr>
              <a:t>Ensuring every child is given the opportunity to input and shape their experience. </a:t>
            </a:r>
          </a:p>
        </p:txBody>
      </p:sp>
      <p:sp>
        <p:nvSpPr>
          <p:cNvPr id="17" name="TextBox 16">
            <a:extLst>
              <a:ext uri="{FF2B5EF4-FFF2-40B4-BE49-F238E27FC236}">
                <a16:creationId xmlns:a16="http://schemas.microsoft.com/office/drawing/2014/main" id="{7FA81033-A5B4-E755-9FDC-F9766489EA9F}"/>
              </a:ext>
            </a:extLst>
          </p:cNvPr>
          <p:cNvSpPr txBox="1"/>
          <p:nvPr/>
        </p:nvSpPr>
        <p:spPr>
          <a:xfrm>
            <a:off x="4095610" y="2982082"/>
            <a:ext cx="3669533" cy="2962327"/>
          </a:xfrm>
          <a:prstGeom prst="rect">
            <a:avLst/>
          </a:prstGeom>
          <a:noFill/>
        </p:spPr>
        <p:txBody>
          <a:bodyPr wrap="square">
            <a:spAutoFit/>
          </a:bodyPr>
          <a:lstStyle/>
          <a:p>
            <a:pPr algn="ctr">
              <a:buSzPts val="1100"/>
            </a:pPr>
            <a:r>
              <a:rPr lang="en-GB" sz="2000" b="1" dirty="0">
                <a:solidFill>
                  <a:srgbClr val="0978FB"/>
                </a:solidFill>
                <a:latin typeface="Founders Grotesk Medium" panose="020B0603030202060203"/>
                <a:ea typeface="Gill Sans"/>
                <a:cs typeface="Gill Sans"/>
              </a:rPr>
              <a:t>Creativity:</a:t>
            </a:r>
          </a:p>
          <a:p>
            <a:pPr algn="ctr">
              <a:buSzPts val="1100"/>
            </a:pPr>
            <a:r>
              <a:rPr lang="en-GB" sz="2000" dirty="0">
                <a:solidFill>
                  <a:srgbClr val="0978FB"/>
                </a:solidFill>
                <a:latin typeface="Founders Grotesk Medium" panose="020B0603030202060203"/>
                <a:ea typeface="Gill Sans"/>
                <a:cs typeface="Gill Sans"/>
              </a:rPr>
              <a:t>Encourage their imagination and welcome creative input from children.</a:t>
            </a:r>
          </a:p>
          <a:p>
            <a:pPr algn="ctr">
              <a:buSzPts val="1100"/>
            </a:pPr>
            <a:endParaRPr lang="en-GB" sz="2000" dirty="0">
              <a:solidFill>
                <a:srgbClr val="0978FB"/>
              </a:solidFill>
              <a:latin typeface="Founders Grotesk Medium" panose="020B0603030202060203"/>
              <a:ea typeface="Gill Sans"/>
              <a:cs typeface="Gill Sans"/>
            </a:endParaRPr>
          </a:p>
          <a:p>
            <a:pPr algn="ctr">
              <a:buSzPts val="1100"/>
            </a:pPr>
            <a:r>
              <a:rPr lang="en-GB" sz="2000" b="1" dirty="0">
                <a:solidFill>
                  <a:srgbClr val="0978FB"/>
                </a:solidFill>
                <a:latin typeface="Founders Grotesk Medium" panose="020B0603030202060203"/>
                <a:ea typeface="Gill Sans"/>
                <a:cs typeface="Gill Sans"/>
              </a:rPr>
              <a:t>Co-Creation:</a:t>
            </a:r>
          </a:p>
          <a:p>
            <a:pPr algn="ctr">
              <a:buSzPts val="1100"/>
            </a:pPr>
            <a:r>
              <a:rPr lang="en-GB" sz="2000" dirty="0">
                <a:solidFill>
                  <a:srgbClr val="0978FB"/>
                </a:solidFill>
                <a:latin typeface="Founders Grotesk Medium" panose="020B0603030202060203"/>
                <a:ea typeface="Gill Sans"/>
                <a:cs typeface="Gill Sans"/>
              </a:rPr>
              <a:t>Enable play that is self-directed and facilitate spontaneity and freedom.</a:t>
            </a:r>
          </a:p>
        </p:txBody>
      </p:sp>
      <p:sp>
        <p:nvSpPr>
          <p:cNvPr id="18" name="TextBox 17">
            <a:extLst>
              <a:ext uri="{FF2B5EF4-FFF2-40B4-BE49-F238E27FC236}">
                <a16:creationId xmlns:a16="http://schemas.microsoft.com/office/drawing/2014/main" id="{7CC9C3CB-16D0-8895-1A13-0BDAAAFAC2E9}"/>
              </a:ext>
            </a:extLst>
          </p:cNvPr>
          <p:cNvSpPr txBox="1"/>
          <p:nvPr/>
        </p:nvSpPr>
        <p:spPr>
          <a:xfrm>
            <a:off x="8115049" y="2982082"/>
            <a:ext cx="3688174" cy="3477875"/>
          </a:xfrm>
          <a:prstGeom prst="rect">
            <a:avLst/>
          </a:prstGeom>
          <a:noFill/>
        </p:spPr>
        <p:txBody>
          <a:bodyPr wrap="square">
            <a:spAutoFit/>
          </a:bodyPr>
          <a:lstStyle/>
          <a:p>
            <a:pPr algn="ctr">
              <a:buSzPts val="1100"/>
            </a:pPr>
            <a:r>
              <a:rPr lang="en-GB" sz="2000" b="1" dirty="0">
                <a:solidFill>
                  <a:srgbClr val="D5F42C"/>
                </a:solidFill>
                <a:latin typeface="Founders Grotesk Medium" panose="020B0603030202060203"/>
                <a:ea typeface="Gill Sans"/>
                <a:cs typeface="Gill Sans"/>
              </a:rPr>
              <a:t>Individual:</a:t>
            </a:r>
          </a:p>
          <a:p>
            <a:pPr algn="ctr">
              <a:buSzPts val="1100"/>
            </a:pPr>
            <a:r>
              <a:rPr lang="en-GB" sz="2000" dirty="0">
                <a:solidFill>
                  <a:srgbClr val="D5F42C"/>
                </a:solidFill>
                <a:latin typeface="Founders Grotesk Medium" panose="020B0603030202060203"/>
                <a:ea typeface="Gill Sans"/>
                <a:cs typeface="Gill Sans"/>
              </a:rPr>
              <a:t>Having an approach tailored to the needs and abilities of each child – ensuring everyone is included.</a:t>
            </a:r>
          </a:p>
          <a:p>
            <a:pPr algn="ctr">
              <a:buSzPts val="1100"/>
            </a:pPr>
            <a:endParaRPr lang="en-GB" sz="2000" dirty="0">
              <a:solidFill>
                <a:srgbClr val="D5F42C"/>
              </a:solidFill>
              <a:latin typeface="Founders Grotesk Medium" panose="020B0603030202060203"/>
              <a:ea typeface="Gill Sans"/>
              <a:cs typeface="Gill Sans"/>
            </a:endParaRPr>
          </a:p>
          <a:p>
            <a:pPr algn="ctr">
              <a:buSzPts val="1100"/>
            </a:pPr>
            <a:r>
              <a:rPr lang="en-GB" sz="2000" b="1" dirty="0">
                <a:solidFill>
                  <a:srgbClr val="D5F42C"/>
                </a:solidFill>
                <a:latin typeface="Founders Grotesk Medium" panose="020B0603030202060203"/>
                <a:ea typeface="Gill Sans"/>
                <a:cs typeface="Gill Sans"/>
              </a:rPr>
              <a:t>Holistic:</a:t>
            </a:r>
          </a:p>
          <a:p>
            <a:pPr algn="ctr">
              <a:buSzPts val="1100"/>
            </a:pPr>
            <a:r>
              <a:rPr lang="en-GB" sz="2000" dirty="0">
                <a:solidFill>
                  <a:srgbClr val="D5F42C"/>
                </a:solidFill>
                <a:latin typeface="Founders Grotesk Medium" panose="020B0603030202060203"/>
                <a:ea typeface="Gill Sans"/>
                <a:cs typeface="Gill Sans"/>
              </a:rPr>
              <a:t>Support the physical and mental development of the child depending on their best </a:t>
            </a:r>
            <a:r>
              <a:rPr lang="en-GB" sz="2000" dirty="0">
                <a:solidFill>
                  <a:srgbClr val="DAF526"/>
                </a:solidFill>
                <a:latin typeface="Founders Grotesk Medium" panose="020B0603030202060203"/>
                <a:ea typeface="Gill Sans"/>
                <a:cs typeface="Gill Sans"/>
              </a:rPr>
              <a:t>outcomes</a:t>
            </a:r>
            <a:r>
              <a:rPr lang="en-GB" sz="1800" dirty="0">
                <a:solidFill>
                  <a:srgbClr val="DAF526"/>
                </a:solidFill>
                <a:latin typeface="+mj-lt"/>
                <a:ea typeface="Gill Sans"/>
                <a:cs typeface="Gill Sans"/>
              </a:rPr>
              <a:t>.</a:t>
            </a:r>
          </a:p>
        </p:txBody>
      </p:sp>
      <p:sp>
        <p:nvSpPr>
          <p:cNvPr id="19" name="TextBox 18">
            <a:extLst>
              <a:ext uri="{FF2B5EF4-FFF2-40B4-BE49-F238E27FC236}">
                <a16:creationId xmlns:a16="http://schemas.microsoft.com/office/drawing/2014/main" id="{E63C602A-7104-A8F7-2470-0157CCCE0B1F}"/>
              </a:ext>
            </a:extLst>
          </p:cNvPr>
          <p:cNvSpPr txBox="1"/>
          <p:nvPr/>
        </p:nvSpPr>
        <p:spPr>
          <a:xfrm>
            <a:off x="4666989" y="1302750"/>
            <a:ext cx="2611263" cy="2028463"/>
          </a:xfrm>
          <a:prstGeom prst="rect">
            <a:avLst/>
          </a:prstGeom>
          <a:noFill/>
        </p:spPr>
        <p:txBody>
          <a:bodyPr wrap="square">
            <a:spAutoFit/>
          </a:bodyPr>
          <a:lstStyle/>
          <a:p>
            <a:pPr algn="ctr"/>
            <a:r>
              <a:rPr lang="en-GB" sz="3600" b="1" dirty="0">
                <a:solidFill>
                  <a:srgbClr val="0978FB"/>
                </a:solidFill>
                <a:latin typeface="Founders Grotesk Medium" panose="020B0603030202060203"/>
              </a:rPr>
              <a:t>Choice</a:t>
            </a:r>
            <a:endParaRPr lang="en-GB" sz="6000" dirty="0">
              <a:solidFill>
                <a:srgbClr val="0978FB"/>
              </a:solidFill>
              <a:latin typeface="Founders Grotesk Medium" panose="020B0603030202060203"/>
            </a:endParaRPr>
          </a:p>
        </p:txBody>
      </p:sp>
      <p:sp>
        <p:nvSpPr>
          <p:cNvPr id="20" name="Google Shape;222;p34">
            <a:extLst>
              <a:ext uri="{FF2B5EF4-FFF2-40B4-BE49-F238E27FC236}">
                <a16:creationId xmlns:a16="http://schemas.microsoft.com/office/drawing/2014/main" id="{8507A0A2-DF15-6A57-C11A-C98161C9D6F7}"/>
              </a:ext>
            </a:extLst>
          </p:cNvPr>
          <p:cNvSpPr txBox="1"/>
          <p:nvPr/>
        </p:nvSpPr>
        <p:spPr>
          <a:xfrm>
            <a:off x="4102267" y="1951725"/>
            <a:ext cx="3650894" cy="112300"/>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0978FB"/>
                </a:solidFill>
                <a:latin typeface="Founders Grotesk Medium" panose="020B0603030202060203"/>
                <a:ea typeface="Gill Sans"/>
                <a:cs typeface="Gill Sans"/>
                <a:sym typeface="Gill Sans"/>
              </a:rPr>
              <a:t>The Right To Play</a:t>
            </a:r>
            <a:endParaRPr sz="1000" b="1"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p:txBody>
      </p:sp>
      <p:sp>
        <p:nvSpPr>
          <p:cNvPr id="21" name="Google Shape;222;p34">
            <a:extLst>
              <a:ext uri="{FF2B5EF4-FFF2-40B4-BE49-F238E27FC236}">
                <a16:creationId xmlns:a16="http://schemas.microsoft.com/office/drawing/2014/main" id="{4205C9EE-6EE4-AE3B-E835-74FF0D1819FB}"/>
              </a:ext>
            </a:extLst>
          </p:cNvPr>
          <p:cNvSpPr txBox="1"/>
          <p:nvPr/>
        </p:nvSpPr>
        <p:spPr>
          <a:xfrm>
            <a:off x="8014265" y="1851485"/>
            <a:ext cx="3788958" cy="1054346"/>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D5F42C"/>
                </a:solidFill>
                <a:latin typeface="Founders Grotesk Medium" panose="020B0603030202060203"/>
                <a:ea typeface="Gill Sans"/>
                <a:cs typeface="Gill Sans"/>
                <a:sym typeface="Gill Sans"/>
              </a:rPr>
              <a:t>The Right </a:t>
            </a:r>
            <a:br>
              <a:rPr lang="en-GB" sz="2800" dirty="0">
                <a:solidFill>
                  <a:srgbClr val="D5F42C"/>
                </a:solidFill>
                <a:latin typeface="Founders Grotesk Medium" panose="020B0603030202060203"/>
                <a:ea typeface="Gill Sans"/>
                <a:cs typeface="Gill Sans"/>
                <a:sym typeface="Gill Sans"/>
              </a:rPr>
            </a:br>
            <a:r>
              <a:rPr lang="en-GB" sz="2800" dirty="0">
                <a:solidFill>
                  <a:srgbClr val="D5F42C"/>
                </a:solidFill>
                <a:latin typeface="Founders Grotesk Medium" panose="020B0603030202060203"/>
                <a:ea typeface="Gill Sans"/>
                <a:cs typeface="Gill Sans"/>
                <a:sym typeface="Gill Sans"/>
              </a:rPr>
              <a:t>To Develop</a:t>
            </a:r>
            <a:endParaRPr sz="1000" dirty="0">
              <a:latin typeface="+mj-lt"/>
            </a:endParaRPr>
          </a:p>
          <a:p>
            <a:endParaRPr sz="1000" dirty="0">
              <a:latin typeface="+mj-lt"/>
            </a:endParaRPr>
          </a:p>
          <a:p>
            <a:endParaRPr sz="1000" dirty="0">
              <a:latin typeface="+mj-lt"/>
            </a:endParaRPr>
          </a:p>
        </p:txBody>
      </p:sp>
      <p:sp>
        <p:nvSpPr>
          <p:cNvPr id="23" name="TextBox 22">
            <a:extLst>
              <a:ext uri="{FF2B5EF4-FFF2-40B4-BE49-F238E27FC236}">
                <a16:creationId xmlns:a16="http://schemas.microsoft.com/office/drawing/2014/main" id="{B58274A6-34DC-0ECB-A441-B78ADA77D3B8}"/>
              </a:ext>
            </a:extLst>
          </p:cNvPr>
          <p:cNvSpPr txBox="1"/>
          <p:nvPr/>
        </p:nvSpPr>
        <p:spPr>
          <a:xfrm>
            <a:off x="8014266" y="1297041"/>
            <a:ext cx="3788957" cy="646331"/>
          </a:xfrm>
          <a:prstGeom prst="rect">
            <a:avLst/>
          </a:prstGeom>
          <a:noFill/>
        </p:spPr>
        <p:txBody>
          <a:bodyPr wrap="square">
            <a:spAutoFit/>
          </a:bodyPr>
          <a:lstStyle/>
          <a:p>
            <a:pPr algn="ctr"/>
            <a:r>
              <a:rPr lang="en-GB" sz="3600" b="1" dirty="0">
                <a:solidFill>
                  <a:srgbClr val="D5F42C"/>
                </a:solidFill>
                <a:latin typeface="Founders Grotesk Medium" panose="020B0603030202060203"/>
              </a:rPr>
              <a:t>Journey</a:t>
            </a:r>
            <a:endParaRPr lang="en-GB" sz="3600" dirty="0">
              <a:solidFill>
                <a:srgbClr val="D5F42C"/>
              </a:solidFill>
              <a:latin typeface="Founders Grotesk Medium" panose="020B0603030202060203"/>
            </a:endParaRPr>
          </a:p>
        </p:txBody>
      </p:sp>
      <p:sp>
        <p:nvSpPr>
          <p:cNvPr id="25" name="TextBox 24">
            <a:extLst>
              <a:ext uri="{FF2B5EF4-FFF2-40B4-BE49-F238E27FC236}">
                <a16:creationId xmlns:a16="http://schemas.microsoft.com/office/drawing/2014/main" id="{ABCBD6EE-1410-B0D0-08C5-87E34590A23A}"/>
              </a:ext>
            </a:extLst>
          </p:cNvPr>
          <p:cNvSpPr txBox="1"/>
          <p:nvPr/>
        </p:nvSpPr>
        <p:spPr>
          <a:xfrm>
            <a:off x="1140030" y="1304854"/>
            <a:ext cx="2092073" cy="2028463"/>
          </a:xfrm>
          <a:prstGeom prst="rect">
            <a:avLst/>
          </a:prstGeom>
          <a:noFill/>
        </p:spPr>
        <p:txBody>
          <a:bodyPr wrap="square">
            <a:spAutoFit/>
          </a:bodyPr>
          <a:lstStyle/>
          <a:p>
            <a:pPr algn="ctr"/>
            <a:r>
              <a:rPr lang="en-GB" sz="3600" b="1" dirty="0">
                <a:solidFill>
                  <a:schemeClr val="bg1"/>
                </a:solidFill>
                <a:latin typeface="Founders Grotesk Medium"/>
              </a:rPr>
              <a:t>Voice</a:t>
            </a:r>
            <a:endParaRPr lang="en-GB" sz="6000" dirty="0">
              <a:solidFill>
                <a:schemeClr val="bg1"/>
              </a:solidFill>
              <a:latin typeface="Founders Grotesk Medium"/>
            </a:endParaRPr>
          </a:p>
        </p:txBody>
      </p:sp>
      <p:sp>
        <p:nvSpPr>
          <p:cNvPr id="27" name="TextBox 26">
            <a:extLst>
              <a:ext uri="{FF2B5EF4-FFF2-40B4-BE49-F238E27FC236}">
                <a16:creationId xmlns:a16="http://schemas.microsoft.com/office/drawing/2014/main" id="{96B26F8F-4F42-E131-64D6-42FFAB1D72F4}"/>
              </a:ext>
            </a:extLst>
          </p:cNvPr>
          <p:cNvSpPr txBox="1"/>
          <p:nvPr/>
        </p:nvSpPr>
        <p:spPr>
          <a:xfrm>
            <a:off x="388772" y="1935678"/>
            <a:ext cx="3526959" cy="954107"/>
          </a:xfrm>
          <a:prstGeom prst="rect">
            <a:avLst/>
          </a:prstGeom>
          <a:noFill/>
        </p:spPr>
        <p:txBody>
          <a:bodyPr wrap="square">
            <a:spAutoFit/>
          </a:bodyPr>
          <a:lstStyle/>
          <a:p>
            <a:pPr algn="ctr">
              <a:buSzPts val="1100"/>
            </a:pPr>
            <a:r>
              <a:rPr lang="en-GB" sz="2800" dirty="0">
                <a:solidFill>
                  <a:schemeClr val="bg1"/>
                </a:solidFill>
                <a:latin typeface="Founders Grotesk Medium" panose="020B0603030202060203"/>
                <a:ea typeface="Gill Sans"/>
                <a:cs typeface="Gill Sans"/>
                <a:sym typeface="Gill Sans"/>
              </a:rPr>
              <a:t>The Right To </a:t>
            </a:r>
            <a:br>
              <a:rPr lang="en-GB" sz="2800" dirty="0">
                <a:solidFill>
                  <a:schemeClr val="bg1"/>
                </a:solidFill>
                <a:latin typeface="Founders Grotesk Medium" panose="020B0603030202060203"/>
                <a:ea typeface="Gill Sans"/>
                <a:cs typeface="Gill Sans"/>
                <a:sym typeface="Gill Sans"/>
              </a:rPr>
            </a:br>
            <a:r>
              <a:rPr lang="en-GB" sz="2800" dirty="0">
                <a:solidFill>
                  <a:schemeClr val="bg1"/>
                </a:solidFill>
                <a:latin typeface="Founders Grotesk Medium" panose="020B0603030202060203"/>
                <a:ea typeface="Gill Sans"/>
                <a:cs typeface="Gill Sans"/>
                <a:sym typeface="Gill Sans"/>
              </a:rPr>
              <a:t>Be Heard</a:t>
            </a:r>
          </a:p>
        </p:txBody>
      </p:sp>
      <p:sp>
        <p:nvSpPr>
          <p:cNvPr id="29" name="TextBox 28">
            <a:extLst>
              <a:ext uri="{FF2B5EF4-FFF2-40B4-BE49-F238E27FC236}">
                <a16:creationId xmlns:a16="http://schemas.microsoft.com/office/drawing/2014/main" id="{9791F1D6-D5A3-1347-C575-23E3719FC66D}"/>
              </a:ext>
            </a:extLst>
          </p:cNvPr>
          <p:cNvSpPr txBox="1"/>
          <p:nvPr/>
        </p:nvSpPr>
        <p:spPr>
          <a:xfrm>
            <a:off x="388774" y="338668"/>
            <a:ext cx="9527122" cy="646331"/>
          </a:xfrm>
          <a:prstGeom prst="rect">
            <a:avLst/>
          </a:prstGeom>
          <a:noFill/>
        </p:spPr>
        <p:txBody>
          <a:bodyPr wrap="square">
            <a:spAutoFit/>
          </a:bodyPr>
          <a:lstStyle/>
          <a:p>
            <a:r>
              <a:rPr lang="en-GB" sz="3600" b="1" dirty="0">
                <a:solidFill>
                  <a:srgbClr val="0978FB"/>
                </a:solidFill>
                <a:latin typeface="Founders Grotesk Medium" panose="020B0603030202060203"/>
              </a:rPr>
              <a:t>Child-first Coaching Framework</a:t>
            </a:r>
            <a:endParaRPr lang="en-GB" sz="3600" dirty="0">
              <a:solidFill>
                <a:srgbClr val="0978FB"/>
              </a:solidFill>
              <a:latin typeface="Founders Grotesk Medium" panose="020B0603030202060203"/>
            </a:endParaRPr>
          </a:p>
        </p:txBody>
      </p:sp>
    </p:spTree>
    <p:extLst>
      <p:ext uri="{BB962C8B-B14F-4D97-AF65-F5344CB8AC3E}">
        <p14:creationId xmlns:p14="http://schemas.microsoft.com/office/powerpoint/2010/main" val="1783931682"/>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357;p47">
            <a:extLst>
              <a:ext uri="{FF2B5EF4-FFF2-40B4-BE49-F238E27FC236}">
                <a16:creationId xmlns:a16="http://schemas.microsoft.com/office/drawing/2014/main" id="{834B96C6-7292-5326-A3F3-93916FD8E860}"/>
              </a:ext>
            </a:extLst>
          </p:cNvPr>
          <p:cNvSpPr txBox="1"/>
          <p:nvPr/>
        </p:nvSpPr>
        <p:spPr>
          <a:xfrm>
            <a:off x="4822596" y="2208209"/>
            <a:ext cx="6240639" cy="1918946"/>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Gill Sans" panose="020B0502020104020203" pitchFamily="34" charset="-79"/>
              </a:rPr>
              <a:t>What’s the child-first coaching pillar?</a:t>
            </a:r>
            <a:endPar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mn-cs"/>
            </a:endParaRPr>
          </a:p>
          <a:p>
            <a:pPr marL="0" marR="0" lvl="0" indent="0" algn="ctr" defTabSz="914400" rtl="0" eaLnBrk="1" fontAlgn="auto" latinLnBrk="0" hangingPunct="1">
              <a:lnSpc>
                <a:spcPct val="114999"/>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978FA"/>
              </a:solidFill>
              <a:effectLst/>
              <a:uLnTx/>
              <a:uFillTx/>
              <a:latin typeface="Gill Sans"/>
              <a:ea typeface="+mn-ea"/>
              <a:cs typeface="+mn-cs"/>
            </a:endParaRPr>
          </a:p>
        </p:txBody>
      </p:sp>
      <p:pic>
        <p:nvPicPr>
          <p:cNvPr id="7" name="Picture 6" descr="A screen shot of a cellphone&#10;&#10;Description automatically generated">
            <a:extLst>
              <a:ext uri="{FF2B5EF4-FFF2-40B4-BE49-F238E27FC236}">
                <a16:creationId xmlns:a16="http://schemas.microsoft.com/office/drawing/2014/main" id="{1E5DC73C-F3DF-91ED-0515-52F052A2F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8" name="Picture 7" descr="A blue and green circle with text bubbles&#10;&#10;Description automatically generated">
            <a:extLst>
              <a:ext uri="{FF2B5EF4-FFF2-40B4-BE49-F238E27FC236}">
                <a16:creationId xmlns:a16="http://schemas.microsoft.com/office/drawing/2014/main" id="{835ACBA5-6A78-02AD-83EE-20E62AF0C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9" name="Picture 8" descr="A blue and white chain&#10;&#10;Description automatically generated">
            <a:extLst>
              <a:ext uri="{FF2B5EF4-FFF2-40B4-BE49-F238E27FC236}">
                <a16:creationId xmlns:a16="http://schemas.microsoft.com/office/drawing/2014/main" id="{655F481D-A827-D5D8-7CB0-C5EBD09246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5698" y="2501900"/>
            <a:ext cx="6602004" cy="6858000"/>
          </a:xfrm>
          <a:prstGeom prst="rect">
            <a:avLst/>
          </a:prstGeom>
        </p:spPr>
      </p:pic>
    </p:spTree>
    <p:extLst>
      <p:ext uri="{BB962C8B-B14F-4D97-AF65-F5344CB8AC3E}">
        <p14:creationId xmlns:p14="http://schemas.microsoft.com/office/powerpoint/2010/main" val="1798585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FD23F46-DDF1-519F-E0F2-F5EE8C6EF427}"/>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riangle 10">
            <a:extLst>
              <a:ext uri="{FF2B5EF4-FFF2-40B4-BE49-F238E27FC236}">
                <a16:creationId xmlns:a16="http://schemas.microsoft.com/office/drawing/2014/main" id="{A2CEF971-A0BF-33A1-4E87-FFA3F7DDDCF0}"/>
              </a:ext>
            </a:extLst>
          </p:cNvPr>
          <p:cNvSpPr/>
          <p:nvPr/>
        </p:nvSpPr>
        <p:spPr>
          <a:xfrm>
            <a:off x="8837134" y="5141382"/>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3" name="TextBox 2">
            <a:extLst>
              <a:ext uri="{FF2B5EF4-FFF2-40B4-BE49-F238E27FC236}">
                <a16:creationId xmlns:a16="http://schemas.microsoft.com/office/drawing/2014/main" id="{E60A711B-4DF6-22C0-D8F1-63284F2DCCEE}"/>
              </a:ext>
            </a:extLst>
          </p:cNvPr>
          <p:cNvSpPr txBox="1"/>
          <p:nvPr/>
        </p:nvSpPr>
        <p:spPr>
          <a:xfrm>
            <a:off x="452508" y="1055866"/>
            <a:ext cx="7833190" cy="646331"/>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sp>
        <p:nvSpPr>
          <p:cNvPr id="7" name="TextBox 6">
            <a:extLst>
              <a:ext uri="{FF2B5EF4-FFF2-40B4-BE49-F238E27FC236}">
                <a16:creationId xmlns:a16="http://schemas.microsoft.com/office/drawing/2014/main" id="{9ED27BDD-FD52-9928-EF30-DD8B8E174644}"/>
              </a:ext>
            </a:extLst>
          </p:cNvPr>
          <p:cNvSpPr txBox="1"/>
          <p:nvPr/>
        </p:nvSpPr>
        <p:spPr>
          <a:xfrm>
            <a:off x="452508" y="1746910"/>
            <a:ext cx="8482993" cy="4308872"/>
          </a:xfrm>
          <a:prstGeom prst="rect">
            <a:avLst/>
          </a:prstGeom>
          <a:noFill/>
        </p:spPr>
        <p:txBody>
          <a:bodyPr wrap="square">
            <a:spAutoFit/>
          </a:bodyPr>
          <a:lstStyle/>
          <a:p>
            <a:pPr algn="l"/>
            <a:endParaRPr lang="en-GB" sz="1800" b="0" i="0" u="none" strike="noStrike" baseline="0" dirty="0">
              <a:solidFill>
                <a:srgbClr val="000000"/>
              </a:solidFill>
              <a:latin typeface="Founders Grotesk"/>
            </a:endParaRPr>
          </a:p>
          <a:p>
            <a:r>
              <a:rPr lang="en-GB" sz="3200" b="0" u="none" strike="noStrike" baseline="0" dirty="0">
                <a:solidFill>
                  <a:srgbClr val="000000"/>
                </a:solidFill>
                <a:latin typeface="Founders Grotesk Medium" panose="020B0603030202060203"/>
              </a:rPr>
              <a:t>1. “At the beginning of every session I make a point of finding out how each child’s week has been so far. I ask the question in a group setting as well as asking the quieter children individually. This not only helps me get to know the children better, it also helps me to gauge the mood and energy levels of the group” </a:t>
            </a:r>
          </a:p>
          <a:p>
            <a:pPr algn="r"/>
            <a:r>
              <a:rPr lang="en-GB" sz="2400" b="0" i="0" u="none" strike="noStrike" baseline="0" dirty="0">
                <a:solidFill>
                  <a:srgbClr val="000000"/>
                </a:solidFill>
                <a:latin typeface="Founders Grotesk Medium" panose="020B0603030202060203"/>
              </a:rPr>
              <a:t>Sarah, Hockey Coach </a:t>
            </a:r>
            <a:endParaRPr kumimoji="0" lang="en-GB" sz="2400" b="1" i="0" u="none" strike="noStrike" kern="1200" cap="none" spc="0" normalizeH="0" baseline="0" noProof="0" dirty="0">
              <a:ln>
                <a:noFill/>
              </a:ln>
              <a:solidFill>
                <a:srgbClr val="0570EB"/>
              </a:solidFill>
              <a:effectLst/>
              <a:uLnTx/>
              <a:uFillTx/>
              <a:latin typeface="Founders Grotesk Medium" panose="020B0603030202060203"/>
            </a:endParaRPr>
          </a:p>
        </p:txBody>
      </p:sp>
      <p:pic>
        <p:nvPicPr>
          <p:cNvPr id="13" name="Picture 12">
            <a:extLst>
              <a:ext uri="{FF2B5EF4-FFF2-40B4-BE49-F238E27FC236}">
                <a16:creationId xmlns:a16="http://schemas.microsoft.com/office/drawing/2014/main" id="{19021333-160E-FB34-CFA0-177DDF793209}"/>
              </a:ext>
            </a:extLst>
          </p:cNvPr>
          <p:cNvPicPr>
            <a:picLocks noChangeAspect="1"/>
          </p:cNvPicPr>
          <p:nvPr/>
        </p:nvPicPr>
        <p:blipFill>
          <a:blip r:embed="rId5"/>
          <a:stretch>
            <a:fillRect/>
          </a:stretch>
        </p:blipFill>
        <p:spPr>
          <a:xfrm>
            <a:off x="10436248" y="1687668"/>
            <a:ext cx="1255828" cy="1302217"/>
          </a:xfrm>
          <a:prstGeom prst="rect">
            <a:avLst/>
          </a:prstGeom>
        </p:spPr>
      </p:pic>
      <p:pic>
        <p:nvPicPr>
          <p:cNvPr id="14" name="Picture 13" descr="A blue circle with arrows pointing to different directions&#10;&#10;Description automatically generated with low confidence">
            <a:extLst>
              <a:ext uri="{FF2B5EF4-FFF2-40B4-BE49-F238E27FC236}">
                <a16:creationId xmlns:a16="http://schemas.microsoft.com/office/drawing/2014/main" id="{D39560FB-2947-3BC5-5E26-74522CA849CD}"/>
              </a:ext>
            </a:extLst>
          </p:cNvPr>
          <p:cNvPicPr>
            <a:picLocks noChangeAspect="1"/>
          </p:cNvPicPr>
          <p:nvPr/>
        </p:nvPicPr>
        <p:blipFill>
          <a:blip r:embed="rId6"/>
          <a:stretch>
            <a:fillRect/>
          </a:stretch>
        </p:blipFill>
        <p:spPr>
          <a:xfrm>
            <a:off x="10436248" y="3166538"/>
            <a:ext cx="1347912" cy="1341105"/>
          </a:xfrm>
          <a:prstGeom prst="rect">
            <a:avLst/>
          </a:prstGeom>
        </p:spPr>
      </p:pic>
      <p:pic>
        <p:nvPicPr>
          <p:cNvPr id="15" name="Picture 14" descr="A blue circle with a map and a pin&#10;&#10;Description automatically generated with low confidence">
            <a:extLst>
              <a:ext uri="{FF2B5EF4-FFF2-40B4-BE49-F238E27FC236}">
                <a16:creationId xmlns:a16="http://schemas.microsoft.com/office/drawing/2014/main" id="{80D8640C-FA1B-8D69-C3CE-10C9DE82CD86}"/>
              </a:ext>
            </a:extLst>
          </p:cNvPr>
          <p:cNvPicPr>
            <a:picLocks noChangeAspect="1"/>
          </p:cNvPicPr>
          <p:nvPr/>
        </p:nvPicPr>
        <p:blipFill>
          <a:blip r:embed="rId7"/>
          <a:stretch>
            <a:fillRect/>
          </a:stretch>
        </p:blipFill>
        <p:spPr>
          <a:xfrm>
            <a:off x="10436248" y="4684296"/>
            <a:ext cx="1347912" cy="1341104"/>
          </a:xfrm>
          <a:prstGeom prst="rect">
            <a:avLst/>
          </a:prstGeom>
        </p:spPr>
      </p:pic>
    </p:spTree>
    <p:extLst>
      <p:ext uri="{BB962C8B-B14F-4D97-AF65-F5344CB8AC3E}">
        <p14:creationId xmlns:p14="http://schemas.microsoft.com/office/powerpoint/2010/main" val="1745488069"/>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4849497-375F-4E40-2E77-B646EF459B98}"/>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riangle 6">
            <a:extLst>
              <a:ext uri="{FF2B5EF4-FFF2-40B4-BE49-F238E27FC236}">
                <a16:creationId xmlns:a16="http://schemas.microsoft.com/office/drawing/2014/main" id="{6F2C82FA-2A6F-0F57-5630-0F9B34B28FFA}"/>
              </a:ext>
            </a:extLst>
          </p:cNvPr>
          <p:cNvSpPr/>
          <p:nvPr/>
        </p:nvSpPr>
        <p:spPr>
          <a:xfrm>
            <a:off x="8837134" y="5141382"/>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ECE758A-C0DF-8795-13C2-68CEFFF42A97}"/>
              </a:ext>
            </a:extLst>
          </p:cNvPr>
          <p:cNvPicPr>
            <a:picLocks noChangeAspect="1"/>
          </p:cNvPicPr>
          <p:nvPr/>
        </p:nvPicPr>
        <p:blipFill>
          <a:blip r:embed="rId3"/>
          <a:stretch>
            <a:fillRect/>
          </a:stretch>
        </p:blipFill>
        <p:spPr>
          <a:xfrm>
            <a:off x="10436248" y="1687668"/>
            <a:ext cx="1255828" cy="1302217"/>
          </a:xfrm>
          <a:prstGeom prst="rect">
            <a:avLst/>
          </a:prstGeom>
        </p:spPr>
      </p:pic>
      <p:pic>
        <p:nvPicPr>
          <p:cNvPr id="10" name="Picture 9" descr="A blue circle with arrows pointing to different directions&#10;&#10;Description automatically generated with low confidence">
            <a:extLst>
              <a:ext uri="{FF2B5EF4-FFF2-40B4-BE49-F238E27FC236}">
                <a16:creationId xmlns:a16="http://schemas.microsoft.com/office/drawing/2014/main" id="{8B7C6DE7-8EA2-AD4D-0996-49D97C253CBD}"/>
              </a:ext>
            </a:extLst>
          </p:cNvPr>
          <p:cNvPicPr>
            <a:picLocks noChangeAspect="1"/>
          </p:cNvPicPr>
          <p:nvPr/>
        </p:nvPicPr>
        <p:blipFill>
          <a:blip r:embed="rId4"/>
          <a:stretch>
            <a:fillRect/>
          </a:stretch>
        </p:blipFill>
        <p:spPr>
          <a:xfrm>
            <a:off x="10436248" y="3166538"/>
            <a:ext cx="1347912" cy="1341105"/>
          </a:xfrm>
          <a:prstGeom prst="rect">
            <a:avLst/>
          </a:prstGeom>
        </p:spPr>
      </p:pic>
      <p:pic>
        <p:nvPicPr>
          <p:cNvPr id="11" name="Picture 10" descr="A blue circle with a map and a pin&#10;&#10;Description automatically generated with low confidence">
            <a:extLst>
              <a:ext uri="{FF2B5EF4-FFF2-40B4-BE49-F238E27FC236}">
                <a16:creationId xmlns:a16="http://schemas.microsoft.com/office/drawing/2014/main" id="{22760BA7-D7BD-2657-8DE4-3233D12AED3D}"/>
              </a:ext>
            </a:extLst>
          </p:cNvPr>
          <p:cNvPicPr>
            <a:picLocks noChangeAspect="1"/>
          </p:cNvPicPr>
          <p:nvPr/>
        </p:nvPicPr>
        <p:blipFill>
          <a:blip r:embed="rId5"/>
          <a:stretch>
            <a:fillRect/>
          </a:stretch>
        </p:blipFill>
        <p:spPr>
          <a:xfrm>
            <a:off x="10436248" y="4684296"/>
            <a:ext cx="1347912" cy="1341104"/>
          </a:xfrm>
          <a:prstGeom prst="rect">
            <a:avLst/>
          </a:prstGeom>
        </p:spPr>
      </p:pic>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6500" y="249201"/>
            <a:ext cx="1549484" cy="715345"/>
          </a:xfrm>
          <a:prstGeom prst="rect">
            <a:avLst/>
          </a:prstGeom>
        </p:spPr>
      </p:pic>
      <p:sp>
        <p:nvSpPr>
          <p:cNvPr id="13" name="TextBox 12">
            <a:extLst>
              <a:ext uri="{FF2B5EF4-FFF2-40B4-BE49-F238E27FC236}">
                <a16:creationId xmlns:a16="http://schemas.microsoft.com/office/drawing/2014/main" id="{F2462E0C-3F05-6068-F417-7EF0E1FD5516}"/>
              </a:ext>
            </a:extLst>
          </p:cNvPr>
          <p:cNvSpPr txBox="1"/>
          <p:nvPr/>
        </p:nvSpPr>
        <p:spPr>
          <a:xfrm>
            <a:off x="407840" y="1993527"/>
            <a:ext cx="8482993" cy="4031873"/>
          </a:xfrm>
          <a:prstGeom prst="rect">
            <a:avLst/>
          </a:prstGeom>
          <a:noFill/>
        </p:spPr>
        <p:txBody>
          <a:bodyPr wrap="square">
            <a:spAutoFit/>
          </a:bodyPr>
          <a:lstStyle/>
          <a:p>
            <a:r>
              <a:rPr lang="en-GB" sz="3200" b="0" i="0" u="none" strike="noStrike" baseline="0" dirty="0">
                <a:solidFill>
                  <a:srgbClr val="000000"/>
                </a:solidFill>
                <a:latin typeface="Founders Grotesk Medium" panose="020B0603030202060203"/>
              </a:rPr>
              <a:t>2. </a:t>
            </a:r>
            <a:r>
              <a:rPr lang="en-GB" sz="3200" b="0" u="none" strike="noStrike" baseline="0" dirty="0">
                <a:solidFill>
                  <a:srgbClr val="000000"/>
                </a:solidFill>
                <a:latin typeface="Founders Grotesk Medium" panose="020B0603030202060203"/>
              </a:rPr>
              <a:t>“Every Thursday I coach a group of children athletics. Although athletics is an individual sport I think it’s important that the children get to know each other and play together. At the end of every session I ask the children to choose a game to end on. It doesn’t have to be related to the sport, just a game they want to play together.” </a:t>
            </a:r>
          </a:p>
          <a:p>
            <a:pPr algn="r"/>
            <a:r>
              <a:rPr lang="en-GB" sz="2400" b="0" i="0" u="none" strike="noStrike" baseline="0" dirty="0">
                <a:solidFill>
                  <a:srgbClr val="000000"/>
                </a:solidFill>
                <a:latin typeface="Founders Grotesk Medium" panose="020B0603030202060203"/>
              </a:rPr>
              <a:t>John, Athletics Coach </a:t>
            </a:r>
            <a:endParaRPr kumimoji="0" lang="en-GB" sz="2400" b="1" i="0" u="none" strike="noStrike" kern="1200" cap="none" spc="0" normalizeH="0" baseline="0" noProof="0" dirty="0">
              <a:ln>
                <a:noFill/>
              </a:ln>
              <a:solidFill>
                <a:srgbClr val="0570EB"/>
              </a:solidFill>
              <a:effectLst/>
              <a:uLnTx/>
              <a:uFillTx/>
              <a:latin typeface="Founders Grotesk Medium" panose="020B0603030202060203"/>
            </a:endParaRPr>
          </a:p>
        </p:txBody>
      </p:sp>
      <p:sp>
        <p:nvSpPr>
          <p:cNvPr id="14" name="TextBox 13">
            <a:extLst>
              <a:ext uri="{FF2B5EF4-FFF2-40B4-BE49-F238E27FC236}">
                <a16:creationId xmlns:a16="http://schemas.microsoft.com/office/drawing/2014/main" id="{08087CAE-45AA-497B-4944-AD1DDE20892F}"/>
              </a:ext>
            </a:extLst>
          </p:cNvPr>
          <p:cNvSpPr txBox="1"/>
          <p:nvPr/>
        </p:nvSpPr>
        <p:spPr>
          <a:xfrm>
            <a:off x="452508" y="1055866"/>
            <a:ext cx="7833190" cy="646331"/>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spTree>
    <p:extLst>
      <p:ext uri="{BB962C8B-B14F-4D97-AF65-F5344CB8AC3E}">
        <p14:creationId xmlns:p14="http://schemas.microsoft.com/office/powerpoint/2010/main" val="3826818182"/>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877D660-E149-92F4-46B8-319967821A14}"/>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87BAD6C6-2743-0071-5DE7-003AFD1605FB}"/>
              </a:ext>
            </a:extLst>
          </p:cNvPr>
          <p:cNvPicPr>
            <a:picLocks noChangeAspect="1"/>
          </p:cNvPicPr>
          <p:nvPr/>
        </p:nvPicPr>
        <p:blipFill>
          <a:blip r:embed="rId3"/>
          <a:stretch>
            <a:fillRect/>
          </a:stretch>
        </p:blipFill>
        <p:spPr>
          <a:xfrm>
            <a:off x="10436248" y="1687668"/>
            <a:ext cx="1255828" cy="1302217"/>
          </a:xfrm>
          <a:prstGeom prst="rect">
            <a:avLst/>
          </a:prstGeom>
        </p:spPr>
      </p:pic>
      <p:pic>
        <p:nvPicPr>
          <p:cNvPr id="10" name="Picture 9" descr="A blue circle with arrows pointing to different directions&#10;&#10;Description automatically generated with low confidence">
            <a:extLst>
              <a:ext uri="{FF2B5EF4-FFF2-40B4-BE49-F238E27FC236}">
                <a16:creationId xmlns:a16="http://schemas.microsoft.com/office/drawing/2014/main" id="{56A8E1E1-7F5C-BE16-4FC4-8E67228DA4D6}"/>
              </a:ext>
            </a:extLst>
          </p:cNvPr>
          <p:cNvPicPr>
            <a:picLocks noChangeAspect="1"/>
          </p:cNvPicPr>
          <p:nvPr/>
        </p:nvPicPr>
        <p:blipFill>
          <a:blip r:embed="rId4"/>
          <a:stretch>
            <a:fillRect/>
          </a:stretch>
        </p:blipFill>
        <p:spPr>
          <a:xfrm>
            <a:off x="10436248" y="3166538"/>
            <a:ext cx="1347912" cy="1341105"/>
          </a:xfrm>
          <a:prstGeom prst="rect">
            <a:avLst/>
          </a:prstGeom>
        </p:spPr>
      </p:pic>
      <p:pic>
        <p:nvPicPr>
          <p:cNvPr id="11" name="Picture 10" descr="A blue circle with a map and a pin&#10;&#10;Description automatically generated with low confidence">
            <a:extLst>
              <a:ext uri="{FF2B5EF4-FFF2-40B4-BE49-F238E27FC236}">
                <a16:creationId xmlns:a16="http://schemas.microsoft.com/office/drawing/2014/main" id="{10C1220E-E186-6750-BCB6-4EEEDD6D93CA}"/>
              </a:ext>
            </a:extLst>
          </p:cNvPr>
          <p:cNvPicPr>
            <a:picLocks noChangeAspect="1"/>
          </p:cNvPicPr>
          <p:nvPr/>
        </p:nvPicPr>
        <p:blipFill>
          <a:blip r:embed="rId5"/>
          <a:stretch>
            <a:fillRect/>
          </a:stretch>
        </p:blipFill>
        <p:spPr>
          <a:xfrm>
            <a:off x="10436248" y="4684296"/>
            <a:ext cx="1347912" cy="1341104"/>
          </a:xfrm>
          <a:prstGeom prst="rect">
            <a:avLst/>
          </a:prstGeom>
        </p:spPr>
      </p:pic>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6500" y="249201"/>
            <a:ext cx="1549484" cy="715345"/>
          </a:xfrm>
          <a:prstGeom prst="rect">
            <a:avLst/>
          </a:prstGeom>
        </p:spPr>
      </p:pic>
      <p:sp>
        <p:nvSpPr>
          <p:cNvPr id="13" name="TextBox 12">
            <a:extLst>
              <a:ext uri="{FF2B5EF4-FFF2-40B4-BE49-F238E27FC236}">
                <a16:creationId xmlns:a16="http://schemas.microsoft.com/office/drawing/2014/main" id="{FBC55690-9F25-B3E9-B8B2-386BDF335CAA}"/>
              </a:ext>
            </a:extLst>
          </p:cNvPr>
          <p:cNvSpPr txBox="1"/>
          <p:nvPr/>
        </p:nvSpPr>
        <p:spPr>
          <a:xfrm>
            <a:off x="452508" y="1746910"/>
            <a:ext cx="8482993" cy="4093428"/>
          </a:xfrm>
          <a:prstGeom prst="rect">
            <a:avLst/>
          </a:prstGeom>
          <a:noFill/>
        </p:spPr>
        <p:txBody>
          <a:bodyPr wrap="square">
            <a:spAutoFit/>
          </a:bodyPr>
          <a:lstStyle/>
          <a:p>
            <a:pPr algn="l"/>
            <a:endParaRPr lang="en-GB" sz="1800" b="0" i="0" u="none" strike="noStrike" baseline="0" dirty="0">
              <a:solidFill>
                <a:srgbClr val="000000"/>
              </a:solidFill>
              <a:latin typeface="Founders Grotesk"/>
            </a:endParaRPr>
          </a:p>
          <a:p>
            <a:pPr algn="l"/>
            <a:endParaRPr lang="en-GB" sz="1800" b="0" i="0" u="none" strike="noStrike" baseline="0" dirty="0">
              <a:solidFill>
                <a:srgbClr val="000000"/>
              </a:solidFill>
              <a:latin typeface="Founders Grotesk"/>
            </a:endParaRPr>
          </a:p>
          <a:p>
            <a:r>
              <a:rPr lang="en-GB" sz="3200" b="0" i="0" u="none" strike="noStrike" baseline="0" dirty="0">
                <a:solidFill>
                  <a:srgbClr val="000000"/>
                </a:solidFill>
                <a:latin typeface="Founders Grotesk Medium" panose="020B0603030202060203"/>
              </a:rPr>
              <a:t>3. </a:t>
            </a:r>
            <a:r>
              <a:rPr lang="en-GB" sz="3200" b="0" u="none" strike="noStrike" baseline="0" dirty="0">
                <a:solidFill>
                  <a:srgbClr val="000000"/>
                </a:solidFill>
                <a:latin typeface="Founders Grotesk Medium" panose="020B0603030202060203"/>
              </a:rPr>
              <a:t>“What I find difficult is ensuring all the young players get what they want out of the sessions. I’ve started setting up three activities which focus on different skills and I ask the players to choose which one they want to do based on what they want to focus on in the session.” </a:t>
            </a:r>
          </a:p>
          <a:p>
            <a:pPr algn="r"/>
            <a:r>
              <a:rPr lang="en-GB" sz="2400" b="0" i="0" u="none" strike="noStrike" baseline="0" dirty="0">
                <a:solidFill>
                  <a:srgbClr val="000000"/>
                </a:solidFill>
                <a:latin typeface="Founders Grotesk Medium" panose="020B0603030202060203"/>
              </a:rPr>
              <a:t>Manish, Football Coach </a:t>
            </a:r>
            <a:endParaRPr kumimoji="0" lang="en-GB" sz="2400" b="1" i="0" u="none" strike="noStrike" kern="1200" cap="none" spc="0" normalizeH="0" baseline="0" noProof="0" dirty="0">
              <a:ln>
                <a:noFill/>
              </a:ln>
              <a:solidFill>
                <a:srgbClr val="0570EB"/>
              </a:solidFill>
              <a:effectLst/>
              <a:uLnTx/>
              <a:uFillTx/>
              <a:latin typeface="Founders Grotesk Medium" panose="020B0603030202060203"/>
            </a:endParaRPr>
          </a:p>
        </p:txBody>
      </p:sp>
      <p:sp>
        <p:nvSpPr>
          <p:cNvPr id="14" name="Triangle 13">
            <a:extLst>
              <a:ext uri="{FF2B5EF4-FFF2-40B4-BE49-F238E27FC236}">
                <a16:creationId xmlns:a16="http://schemas.microsoft.com/office/drawing/2014/main" id="{6EEBC8CF-9726-249F-C924-2A51CAC07531}"/>
              </a:ext>
            </a:extLst>
          </p:cNvPr>
          <p:cNvSpPr/>
          <p:nvPr/>
        </p:nvSpPr>
        <p:spPr>
          <a:xfrm>
            <a:off x="8887266" y="4925938"/>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D712AFA-C2BE-399C-9CE5-8F49897A1BBA}"/>
              </a:ext>
            </a:extLst>
          </p:cNvPr>
          <p:cNvSpPr txBox="1"/>
          <p:nvPr/>
        </p:nvSpPr>
        <p:spPr>
          <a:xfrm>
            <a:off x="452508" y="1556608"/>
            <a:ext cx="7833190" cy="646333"/>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spTree>
    <p:extLst>
      <p:ext uri="{BB962C8B-B14F-4D97-AF65-F5344CB8AC3E}">
        <p14:creationId xmlns:p14="http://schemas.microsoft.com/office/powerpoint/2010/main" val="236655154"/>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E32B242-B86B-EB4D-48F6-A1FE69F3AC8A}"/>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riangle 6">
            <a:extLst>
              <a:ext uri="{FF2B5EF4-FFF2-40B4-BE49-F238E27FC236}">
                <a16:creationId xmlns:a16="http://schemas.microsoft.com/office/drawing/2014/main" id="{85BC64DF-3390-F502-08B3-C01FF8A92B6A}"/>
              </a:ext>
            </a:extLst>
          </p:cNvPr>
          <p:cNvSpPr/>
          <p:nvPr/>
        </p:nvSpPr>
        <p:spPr>
          <a:xfrm>
            <a:off x="8837134" y="5141382"/>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54F2B80-995D-D424-BB65-B089CD55AC22}"/>
              </a:ext>
            </a:extLst>
          </p:cNvPr>
          <p:cNvPicPr>
            <a:picLocks noChangeAspect="1"/>
          </p:cNvPicPr>
          <p:nvPr/>
        </p:nvPicPr>
        <p:blipFill>
          <a:blip r:embed="rId3"/>
          <a:stretch>
            <a:fillRect/>
          </a:stretch>
        </p:blipFill>
        <p:spPr>
          <a:xfrm>
            <a:off x="10436248" y="1687668"/>
            <a:ext cx="1255828" cy="1302217"/>
          </a:xfrm>
          <a:prstGeom prst="rect">
            <a:avLst/>
          </a:prstGeom>
        </p:spPr>
      </p:pic>
      <p:pic>
        <p:nvPicPr>
          <p:cNvPr id="10" name="Picture 9" descr="A blue circle with arrows pointing to different directions&#10;&#10;Description automatically generated with low confidence">
            <a:extLst>
              <a:ext uri="{FF2B5EF4-FFF2-40B4-BE49-F238E27FC236}">
                <a16:creationId xmlns:a16="http://schemas.microsoft.com/office/drawing/2014/main" id="{739139C0-251F-45F8-767B-FBB6FA37F716}"/>
              </a:ext>
            </a:extLst>
          </p:cNvPr>
          <p:cNvPicPr>
            <a:picLocks noChangeAspect="1"/>
          </p:cNvPicPr>
          <p:nvPr/>
        </p:nvPicPr>
        <p:blipFill>
          <a:blip r:embed="rId4"/>
          <a:stretch>
            <a:fillRect/>
          </a:stretch>
        </p:blipFill>
        <p:spPr>
          <a:xfrm>
            <a:off x="10436248" y="3166538"/>
            <a:ext cx="1347912" cy="1341105"/>
          </a:xfrm>
          <a:prstGeom prst="rect">
            <a:avLst/>
          </a:prstGeom>
        </p:spPr>
      </p:pic>
      <p:pic>
        <p:nvPicPr>
          <p:cNvPr id="11" name="Picture 10" descr="A blue circle with a map and a pin&#10;&#10;Description automatically generated with low confidence">
            <a:extLst>
              <a:ext uri="{FF2B5EF4-FFF2-40B4-BE49-F238E27FC236}">
                <a16:creationId xmlns:a16="http://schemas.microsoft.com/office/drawing/2014/main" id="{F33BB52C-399E-C75B-22D1-63B0A625B169}"/>
              </a:ext>
            </a:extLst>
          </p:cNvPr>
          <p:cNvPicPr>
            <a:picLocks noChangeAspect="1"/>
          </p:cNvPicPr>
          <p:nvPr/>
        </p:nvPicPr>
        <p:blipFill>
          <a:blip r:embed="rId5"/>
          <a:stretch>
            <a:fillRect/>
          </a:stretch>
        </p:blipFill>
        <p:spPr>
          <a:xfrm>
            <a:off x="10436248" y="4684296"/>
            <a:ext cx="1347912" cy="1341104"/>
          </a:xfrm>
          <a:prstGeom prst="rect">
            <a:avLst/>
          </a:prstGeom>
        </p:spPr>
      </p:pic>
      <p:sp>
        <p:nvSpPr>
          <p:cNvPr id="6" name="TextBox 5">
            <a:extLst>
              <a:ext uri="{FF2B5EF4-FFF2-40B4-BE49-F238E27FC236}">
                <a16:creationId xmlns:a16="http://schemas.microsoft.com/office/drawing/2014/main" id="{3D2E7350-ACD9-8976-E340-37C1601CE030}"/>
              </a:ext>
            </a:extLst>
          </p:cNvPr>
          <p:cNvSpPr txBox="1"/>
          <p:nvPr/>
        </p:nvSpPr>
        <p:spPr>
          <a:xfrm>
            <a:off x="407840" y="653173"/>
            <a:ext cx="7833190" cy="646331"/>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6500" y="249201"/>
            <a:ext cx="1549484" cy="715345"/>
          </a:xfrm>
          <a:prstGeom prst="rect">
            <a:avLst/>
          </a:prstGeom>
        </p:spPr>
      </p:pic>
      <p:sp>
        <p:nvSpPr>
          <p:cNvPr id="8" name="TextBox 7">
            <a:extLst>
              <a:ext uri="{FF2B5EF4-FFF2-40B4-BE49-F238E27FC236}">
                <a16:creationId xmlns:a16="http://schemas.microsoft.com/office/drawing/2014/main" id="{754EBA82-8AD0-1DF0-435E-516E7FE5D64A}"/>
              </a:ext>
            </a:extLst>
          </p:cNvPr>
          <p:cNvSpPr txBox="1"/>
          <p:nvPr/>
        </p:nvSpPr>
        <p:spPr>
          <a:xfrm>
            <a:off x="452508" y="1746910"/>
            <a:ext cx="8482993" cy="4801314"/>
          </a:xfrm>
          <a:prstGeom prst="rect">
            <a:avLst/>
          </a:prstGeom>
          <a:noFill/>
        </p:spPr>
        <p:txBody>
          <a:bodyPr wrap="square">
            <a:spAutoFit/>
          </a:bodyPr>
          <a:lstStyle/>
          <a:p>
            <a:pPr algn="l"/>
            <a:endParaRPr lang="en-GB" sz="1800" b="0" i="0" u="none" strike="noStrike" baseline="0" dirty="0">
              <a:solidFill>
                <a:srgbClr val="000000"/>
              </a:solidFill>
              <a:latin typeface="Founders Grotesk"/>
            </a:endParaRPr>
          </a:p>
          <a:p>
            <a:r>
              <a:rPr lang="en-GB" sz="3200" b="0" i="0" u="none" strike="noStrike" baseline="0" dirty="0">
                <a:solidFill>
                  <a:srgbClr val="000000"/>
                </a:solidFill>
                <a:latin typeface="Founders Grotesk"/>
              </a:rPr>
              <a:t>4. </a:t>
            </a:r>
            <a:r>
              <a:rPr lang="en-GB" sz="3200" b="0" i="1" u="none" strike="noStrike" baseline="0" dirty="0">
                <a:solidFill>
                  <a:srgbClr val="000000"/>
                </a:solidFill>
                <a:latin typeface="Founders Grotesk"/>
              </a:rPr>
              <a:t>“This year I am coaching a quiet group of young people which I am not used to! In the past I’ve been able to directly ask the group what they liked and what they didn’t. This time it’s different. I’ve started printing off emoji’s and cutting them out. I write the activity on the board and as the young people leave they choose an emoji and stick it under the activity.” </a:t>
            </a:r>
          </a:p>
          <a:p>
            <a:r>
              <a:rPr lang="en-GB" sz="3200" b="0" i="0" u="none" strike="noStrike" baseline="0" dirty="0">
                <a:solidFill>
                  <a:srgbClr val="000000"/>
                </a:solidFill>
                <a:latin typeface="Founders Grotesk"/>
              </a:rPr>
              <a:t>Nadia, Dance Coach </a:t>
            </a:r>
            <a:endParaRPr kumimoji="0" lang="en-GB" sz="9600" b="1" i="0" u="none" strike="noStrike" kern="1200" cap="none" spc="0" normalizeH="0" baseline="0" noProof="0" dirty="0">
              <a:ln>
                <a:noFill/>
              </a:ln>
              <a:solidFill>
                <a:srgbClr val="0570EB"/>
              </a:solidFill>
              <a:effectLst/>
              <a:uLnTx/>
              <a:uFillTx/>
              <a:latin typeface="Founders Grotesk Medium" panose="020B0603030202060203"/>
            </a:endParaRPr>
          </a:p>
        </p:txBody>
      </p:sp>
    </p:spTree>
    <p:extLst>
      <p:ext uri="{BB962C8B-B14F-4D97-AF65-F5344CB8AC3E}">
        <p14:creationId xmlns:p14="http://schemas.microsoft.com/office/powerpoint/2010/main" val="617659179"/>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7FAAD64-32E0-419E-D9AF-26760A617830}"/>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CDBEB355-DEB2-6A34-79EC-062493D79CB0}"/>
              </a:ext>
            </a:extLst>
          </p:cNvPr>
          <p:cNvPicPr>
            <a:picLocks noChangeAspect="1"/>
          </p:cNvPicPr>
          <p:nvPr/>
        </p:nvPicPr>
        <p:blipFill>
          <a:blip r:embed="rId3"/>
          <a:stretch>
            <a:fillRect/>
          </a:stretch>
        </p:blipFill>
        <p:spPr>
          <a:xfrm>
            <a:off x="10436248" y="1687668"/>
            <a:ext cx="1255828" cy="1302217"/>
          </a:xfrm>
          <a:prstGeom prst="rect">
            <a:avLst/>
          </a:prstGeom>
        </p:spPr>
      </p:pic>
      <p:pic>
        <p:nvPicPr>
          <p:cNvPr id="10" name="Picture 9" descr="A blue circle with arrows pointing to different directions&#10;&#10;Description automatically generated with low confidence">
            <a:extLst>
              <a:ext uri="{FF2B5EF4-FFF2-40B4-BE49-F238E27FC236}">
                <a16:creationId xmlns:a16="http://schemas.microsoft.com/office/drawing/2014/main" id="{31D26DCE-DE1E-2EA9-DDD5-21F441C36753}"/>
              </a:ext>
            </a:extLst>
          </p:cNvPr>
          <p:cNvPicPr>
            <a:picLocks noChangeAspect="1"/>
          </p:cNvPicPr>
          <p:nvPr/>
        </p:nvPicPr>
        <p:blipFill>
          <a:blip r:embed="rId4"/>
          <a:stretch>
            <a:fillRect/>
          </a:stretch>
        </p:blipFill>
        <p:spPr>
          <a:xfrm>
            <a:off x="10436248" y="3166538"/>
            <a:ext cx="1347912" cy="1341105"/>
          </a:xfrm>
          <a:prstGeom prst="rect">
            <a:avLst/>
          </a:prstGeom>
        </p:spPr>
      </p:pic>
      <p:pic>
        <p:nvPicPr>
          <p:cNvPr id="11" name="Picture 10" descr="A blue circle with a map and a pin&#10;&#10;Description automatically generated with low confidence">
            <a:extLst>
              <a:ext uri="{FF2B5EF4-FFF2-40B4-BE49-F238E27FC236}">
                <a16:creationId xmlns:a16="http://schemas.microsoft.com/office/drawing/2014/main" id="{FB7CFD9A-3FCC-11D8-BE9B-03C1F30D6A36}"/>
              </a:ext>
            </a:extLst>
          </p:cNvPr>
          <p:cNvPicPr>
            <a:picLocks noChangeAspect="1"/>
          </p:cNvPicPr>
          <p:nvPr/>
        </p:nvPicPr>
        <p:blipFill>
          <a:blip r:embed="rId5"/>
          <a:stretch>
            <a:fillRect/>
          </a:stretch>
        </p:blipFill>
        <p:spPr>
          <a:xfrm>
            <a:off x="10436248" y="4684296"/>
            <a:ext cx="1347912" cy="1341104"/>
          </a:xfrm>
          <a:prstGeom prst="rect">
            <a:avLst/>
          </a:prstGeom>
        </p:spPr>
      </p:pic>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6500" y="249201"/>
            <a:ext cx="1549484" cy="715345"/>
          </a:xfrm>
          <a:prstGeom prst="rect">
            <a:avLst/>
          </a:prstGeom>
        </p:spPr>
      </p:pic>
      <p:sp>
        <p:nvSpPr>
          <p:cNvPr id="2" name="TextBox 1">
            <a:extLst>
              <a:ext uri="{FF2B5EF4-FFF2-40B4-BE49-F238E27FC236}">
                <a16:creationId xmlns:a16="http://schemas.microsoft.com/office/drawing/2014/main" id="{613769CA-F2E3-C002-45EC-9E37E5855B3F}"/>
              </a:ext>
            </a:extLst>
          </p:cNvPr>
          <p:cNvSpPr txBox="1"/>
          <p:nvPr/>
        </p:nvSpPr>
        <p:spPr>
          <a:xfrm>
            <a:off x="452508" y="1746910"/>
            <a:ext cx="8482993" cy="4093428"/>
          </a:xfrm>
          <a:prstGeom prst="rect">
            <a:avLst/>
          </a:prstGeom>
          <a:noFill/>
        </p:spPr>
        <p:txBody>
          <a:bodyPr wrap="square">
            <a:spAutoFit/>
          </a:bodyPr>
          <a:lstStyle/>
          <a:p>
            <a:pPr algn="l"/>
            <a:endParaRPr lang="en-GB" sz="1800" b="1" i="0" u="none" strike="noStrike" baseline="0" dirty="0">
              <a:solidFill>
                <a:srgbClr val="000000"/>
              </a:solidFill>
              <a:latin typeface="Founders Grotesk"/>
            </a:endParaRPr>
          </a:p>
          <a:p>
            <a:pPr algn="l"/>
            <a:endParaRPr lang="en-GB" sz="1800" b="1" i="0" u="none" strike="noStrike" baseline="0" dirty="0">
              <a:solidFill>
                <a:srgbClr val="000000"/>
              </a:solidFill>
              <a:latin typeface="Founders Grotesk"/>
            </a:endParaRPr>
          </a:p>
          <a:p>
            <a:r>
              <a:rPr lang="en-GB" sz="3200" b="1" i="0" u="none" strike="noStrike" baseline="0" dirty="0">
                <a:solidFill>
                  <a:srgbClr val="000000"/>
                </a:solidFill>
                <a:latin typeface="Founders Grotesk"/>
              </a:rPr>
              <a:t>5. </a:t>
            </a:r>
            <a:r>
              <a:rPr lang="en-GB" sz="3200" b="1" u="none" strike="noStrike" baseline="0" dirty="0">
                <a:solidFill>
                  <a:srgbClr val="000000"/>
                </a:solidFill>
                <a:latin typeface="Founders Grotesk"/>
              </a:rPr>
              <a:t>“The children and I have created a pack of activity cards based on the games they have created together which focuses on a different skill. The children choose games from the pack and we play one at the beginning and the other at the end.” </a:t>
            </a:r>
          </a:p>
          <a:p>
            <a:pPr algn="r"/>
            <a:r>
              <a:rPr lang="en-GB" sz="2400" b="1" i="0" u="none" strike="noStrike" baseline="0" dirty="0">
                <a:solidFill>
                  <a:srgbClr val="000000"/>
                </a:solidFill>
                <a:latin typeface="Founders Grotesk"/>
              </a:rPr>
              <a:t>Maria, Rugby Coach </a:t>
            </a:r>
            <a:endParaRPr kumimoji="0" lang="en-GB" sz="2400" b="1" i="0" u="none" strike="noStrike" kern="1200" cap="none" spc="0" normalizeH="0" baseline="0" noProof="0" dirty="0">
              <a:ln>
                <a:noFill/>
              </a:ln>
              <a:solidFill>
                <a:srgbClr val="0570EB"/>
              </a:solidFill>
              <a:effectLst/>
              <a:uLnTx/>
              <a:uFillTx/>
              <a:latin typeface="Founders Grotesk Medium" panose="020B0603030202060203"/>
            </a:endParaRPr>
          </a:p>
        </p:txBody>
      </p:sp>
      <p:sp>
        <p:nvSpPr>
          <p:cNvPr id="4" name="Triangle 3">
            <a:extLst>
              <a:ext uri="{FF2B5EF4-FFF2-40B4-BE49-F238E27FC236}">
                <a16:creationId xmlns:a16="http://schemas.microsoft.com/office/drawing/2014/main" id="{AAC13EB7-8BA9-F175-83F8-791098E85770}"/>
              </a:ext>
            </a:extLst>
          </p:cNvPr>
          <p:cNvSpPr/>
          <p:nvPr/>
        </p:nvSpPr>
        <p:spPr>
          <a:xfrm>
            <a:off x="8887266" y="4925938"/>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84BDBA-86F0-37B6-1EFF-4B3707204A05}"/>
              </a:ext>
            </a:extLst>
          </p:cNvPr>
          <p:cNvSpPr txBox="1"/>
          <p:nvPr/>
        </p:nvSpPr>
        <p:spPr>
          <a:xfrm>
            <a:off x="452508" y="1518310"/>
            <a:ext cx="7833190" cy="646331"/>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spTree>
    <p:extLst>
      <p:ext uri="{BB962C8B-B14F-4D97-AF65-F5344CB8AC3E}">
        <p14:creationId xmlns:p14="http://schemas.microsoft.com/office/powerpoint/2010/main" val="723027819"/>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F1CFCF8-E77A-8EBB-7D6F-A05055E83DB6}"/>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3B2990A2-5041-5BBD-FFC0-B01D42F3C0D0}"/>
              </a:ext>
            </a:extLst>
          </p:cNvPr>
          <p:cNvPicPr>
            <a:picLocks noChangeAspect="1"/>
          </p:cNvPicPr>
          <p:nvPr/>
        </p:nvPicPr>
        <p:blipFill>
          <a:blip r:embed="rId3"/>
          <a:stretch>
            <a:fillRect/>
          </a:stretch>
        </p:blipFill>
        <p:spPr>
          <a:xfrm>
            <a:off x="10436248" y="1687668"/>
            <a:ext cx="1255828" cy="1302217"/>
          </a:xfrm>
          <a:prstGeom prst="rect">
            <a:avLst/>
          </a:prstGeom>
        </p:spPr>
      </p:pic>
      <p:pic>
        <p:nvPicPr>
          <p:cNvPr id="10" name="Picture 9" descr="A blue circle with arrows pointing to different directions&#10;&#10;Description automatically generated with low confidence">
            <a:extLst>
              <a:ext uri="{FF2B5EF4-FFF2-40B4-BE49-F238E27FC236}">
                <a16:creationId xmlns:a16="http://schemas.microsoft.com/office/drawing/2014/main" id="{D100DCF2-561A-8F47-6750-E363E6618765}"/>
              </a:ext>
            </a:extLst>
          </p:cNvPr>
          <p:cNvPicPr>
            <a:picLocks noChangeAspect="1"/>
          </p:cNvPicPr>
          <p:nvPr/>
        </p:nvPicPr>
        <p:blipFill>
          <a:blip r:embed="rId4"/>
          <a:stretch>
            <a:fillRect/>
          </a:stretch>
        </p:blipFill>
        <p:spPr>
          <a:xfrm>
            <a:off x="10436248" y="3166538"/>
            <a:ext cx="1347912" cy="1341105"/>
          </a:xfrm>
          <a:prstGeom prst="rect">
            <a:avLst/>
          </a:prstGeom>
        </p:spPr>
      </p:pic>
      <p:pic>
        <p:nvPicPr>
          <p:cNvPr id="11" name="Picture 10" descr="A blue circle with a map and a pin&#10;&#10;Description automatically generated with low confidence">
            <a:extLst>
              <a:ext uri="{FF2B5EF4-FFF2-40B4-BE49-F238E27FC236}">
                <a16:creationId xmlns:a16="http://schemas.microsoft.com/office/drawing/2014/main" id="{CBB875AF-73CF-878F-43D6-66AC68015678}"/>
              </a:ext>
            </a:extLst>
          </p:cNvPr>
          <p:cNvPicPr>
            <a:picLocks noChangeAspect="1"/>
          </p:cNvPicPr>
          <p:nvPr/>
        </p:nvPicPr>
        <p:blipFill>
          <a:blip r:embed="rId5"/>
          <a:stretch>
            <a:fillRect/>
          </a:stretch>
        </p:blipFill>
        <p:spPr>
          <a:xfrm>
            <a:off x="10436248" y="4684296"/>
            <a:ext cx="1347912" cy="1341104"/>
          </a:xfrm>
          <a:prstGeom prst="rect">
            <a:avLst/>
          </a:prstGeom>
        </p:spPr>
      </p:pic>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6500" y="249201"/>
            <a:ext cx="1549484" cy="715345"/>
          </a:xfrm>
          <a:prstGeom prst="rect">
            <a:avLst/>
          </a:prstGeom>
        </p:spPr>
      </p:pic>
      <p:sp>
        <p:nvSpPr>
          <p:cNvPr id="2" name="TextBox 1">
            <a:extLst>
              <a:ext uri="{FF2B5EF4-FFF2-40B4-BE49-F238E27FC236}">
                <a16:creationId xmlns:a16="http://schemas.microsoft.com/office/drawing/2014/main" id="{176AC214-A7CA-869D-F9EC-B7F18F019CAA}"/>
              </a:ext>
            </a:extLst>
          </p:cNvPr>
          <p:cNvSpPr txBox="1"/>
          <p:nvPr/>
        </p:nvSpPr>
        <p:spPr>
          <a:xfrm>
            <a:off x="239387" y="764524"/>
            <a:ext cx="8672036" cy="5355312"/>
          </a:xfrm>
          <a:prstGeom prst="rect">
            <a:avLst/>
          </a:prstGeom>
          <a:noFill/>
        </p:spPr>
        <p:txBody>
          <a:bodyPr wrap="square">
            <a:spAutoFit/>
          </a:bodyPr>
          <a:lstStyle/>
          <a:p>
            <a:pPr algn="l"/>
            <a:endParaRPr lang="en-GB" sz="1800" b="1" i="0" u="none" strike="noStrike" baseline="0" dirty="0">
              <a:solidFill>
                <a:srgbClr val="000000"/>
              </a:solidFill>
              <a:latin typeface="Founders Grotesk"/>
            </a:endParaRPr>
          </a:p>
          <a:p>
            <a:r>
              <a:rPr lang="en-GB" sz="3000" b="1" i="0" u="none" strike="noStrike" baseline="0" dirty="0">
                <a:solidFill>
                  <a:srgbClr val="000000"/>
                </a:solidFill>
                <a:latin typeface="Founders Grotesk"/>
              </a:rPr>
              <a:t>6. </a:t>
            </a:r>
            <a:r>
              <a:rPr lang="en-GB" sz="3000" b="1" u="none" strike="noStrike" baseline="0" dirty="0">
                <a:solidFill>
                  <a:srgbClr val="000000"/>
                </a:solidFill>
                <a:latin typeface="Founders Grotesk"/>
              </a:rPr>
              <a:t>“I used to think it was one size fits all and that everyone should be following the same programme and achieve the same goal. I quickly realised that just doesn’t work. Now, when I start a new coaching programme I ask each child what they want to get out of it and I make sure that the activities we do within the sessions help the children achieve their goals. At the end of the programme we always celebrate everyone’s individual achievements. I think that’s important because it builds confidence.” </a:t>
            </a:r>
          </a:p>
          <a:p>
            <a:pPr algn="ctr"/>
            <a:r>
              <a:rPr lang="en-GB" sz="2400" b="1" i="0" u="none" strike="noStrike" baseline="0" dirty="0">
                <a:solidFill>
                  <a:srgbClr val="000000"/>
                </a:solidFill>
                <a:latin typeface="Founders Grotesk"/>
              </a:rPr>
              <a:t>                					Kaleb, Canoeing Coach </a:t>
            </a:r>
            <a:endParaRPr kumimoji="0" lang="en-GB" sz="2400" b="1" i="0" u="none" strike="noStrike" kern="1200" cap="none" spc="0" normalizeH="0" baseline="0" noProof="0" dirty="0">
              <a:ln>
                <a:noFill/>
              </a:ln>
              <a:solidFill>
                <a:srgbClr val="0570EB"/>
              </a:solidFill>
              <a:effectLst/>
              <a:uLnTx/>
              <a:uFillTx/>
              <a:latin typeface="Founders Grotesk Medium" panose="020B0603030202060203"/>
            </a:endParaRPr>
          </a:p>
        </p:txBody>
      </p:sp>
      <p:sp>
        <p:nvSpPr>
          <p:cNvPr id="4" name="Triangle 3">
            <a:extLst>
              <a:ext uri="{FF2B5EF4-FFF2-40B4-BE49-F238E27FC236}">
                <a16:creationId xmlns:a16="http://schemas.microsoft.com/office/drawing/2014/main" id="{E5BE5928-C370-A0B6-44F8-6B0127EB5A45}"/>
              </a:ext>
            </a:extLst>
          </p:cNvPr>
          <p:cNvSpPr/>
          <p:nvPr/>
        </p:nvSpPr>
        <p:spPr>
          <a:xfrm>
            <a:off x="8498103" y="5447739"/>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58F45CB-4E64-DCAF-CF95-4FDAE7700BBE}"/>
              </a:ext>
            </a:extLst>
          </p:cNvPr>
          <p:cNvSpPr txBox="1"/>
          <p:nvPr/>
        </p:nvSpPr>
        <p:spPr>
          <a:xfrm>
            <a:off x="324788" y="321810"/>
            <a:ext cx="7833190" cy="646331"/>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spTree>
    <p:extLst>
      <p:ext uri="{BB962C8B-B14F-4D97-AF65-F5344CB8AC3E}">
        <p14:creationId xmlns:p14="http://schemas.microsoft.com/office/powerpoint/2010/main" val="3468182802"/>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CB4002A-7576-E19F-C374-1541E5539BB2}"/>
              </a:ext>
            </a:extLst>
          </p:cNvPr>
          <p:cNvSpPr/>
          <p:nvPr/>
        </p:nvSpPr>
        <p:spPr>
          <a:xfrm>
            <a:off x="3232103" y="1594883"/>
            <a:ext cx="9679639" cy="5263117"/>
          </a:xfrm>
          <a:custGeom>
            <a:avLst/>
            <a:gdLst>
              <a:gd name="connsiteX0" fmla="*/ 4457891 w 9155428"/>
              <a:gd name="connsiteY0" fmla="*/ 1572 h 5125834"/>
              <a:gd name="connsiteX1" fmla="*/ 7268230 w 9155428"/>
              <a:gd name="connsiteY1" fmla="*/ 874230 h 5125834"/>
              <a:gd name="connsiteX2" fmla="*/ 9124293 w 9155428"/>
              <a:gd name="connsiteY2" fmla="*/ 5110822 h 5125834"/>
              <a:gd name="connsiteX3" fmla="*/ 9122215 w 9155428"/>
              <a:gd name="connsiteY3" fmla="*/ 5125834 h 5125834"/>
              <a:gd name="connsiteX4" fmla="*/ 33453 w 9155428"/>
              <a:gd name="connsiteY4" fmla="*/ 5125834 h 5125834"/>
              <a:gd name="connsiteX5" fmla="*/ 17388 w 9155428"/>
              <a:gd name="connsiteY5" fmla="*/ 4977309 h 5125834"/>
              <a:gd name="connsiteX6" fmla="*/ 1697058 w 9155428"/>
              <a:gd name="connsiteY6" fmla="*/ 1020072 h 5125834"/>
              <a:gd name="connsiteX7" fmla="*/ 4457891 w 9155428"/>
              <a:gd name="connsiteY7" fmla="*/ 1572 h 5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5428" h="5125834">
                <a:moveTo>
                  <a:pt x="4457891" y="1572"/>
                </a:moveTo>
                <a:cubicBezTo>
                  <a:pt x="5439916" y="-24136"/>
                  <a:pt x="6430193" y="265350"/>
                  <a:pt x="7268230" y="874230"/>
                </a:cubicBezTo>
                <a:cubicBezTo>
                  <a:pt x="8630040" y="1863660"/>
                  <a:pt x="9313946" y="3496036"/>
                  <a:pt x="9124293" y="5110822"/>
                </a:cubicBezTo>
                <a:lnTo>
                  <a:pt x="9122215" y="5125834"/>
                </a:lnTo>
                <a:lnTo>
                  <a:pt x="33453" y="5125834"/>
                </a:lnTo>
                <a:lnTo>
                  <a:pt x="17388" y="4977309"/>
                </a:lnTo>
                <a:cubicBezTo>
                  <a:pt x="-112546" y="3492612"/>
                  <a:pt x="489509" y="1997910"/>
                  <a:pt x="1697058" y="1020072"/>
                </a:cubicBezTo>
                <a:cubicBezTo>
                  <a:pt x="2502091" y="368179"/>
                  <a:pt x="3475865" y="27279"/>
                  <a:pt x="4457891" y="1572"/>
                </a:cubicBez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21292744-F392-B873-4D84-B2821BF08FF5}"/>
              </a:ext>
            </a:extLst>
          </p:cNvPr>
          <p:cNvSpPr txBox="1"/>
          <p:nvPr/>
        </p:nvSpPr>
        <p:spPr>
          <a:xfrm>
            <a:off x="4951939" y="3425509"/>
            <a:ext cx="6305870"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srgbClr val="0570EB"/>
                </a:solidFill>
                <a:effectLst/>
                <a:uLnTx/>
                <a:uFillTx/>
                <a:latin typeface="Founders Grotesk Medium" panose="020B0603030202060203"/>
              </a:rPr>
              <a:t>Children and young people have space to share their views, which are acted on together in a meaningful way. </a:t>
            </a:r>
          </a:p>
        </p:txBody>
      </p:sp>
      <p:sp>
        <p:nvSpPr>
          <p:cNvPr id="5" name="TextBox 4">
            <a:extLst>
              <a:ext uri="{FF2B5EF4-FFF2-40B4-BE49-F238E27FC236}">
                <a16:creationId xmlns:a16="http://schemas.microsoft.com/office/drawing/2014/main" id="{79256D14-7D01-B22D-1CFB-9DE67B42F017}"/>
              </a:ext>
            </a:extLst>
          </p:cNvPr>
          <p:cNvSpPr txBox="1"/>
          <p:nvPr/>
        </p:nvSpPr>
        <p:spPr>
          <a:xfrm>
            <a:off x="388774" y="338668"/>
            <a:ext cx="9527122" cy="646331"/>
          </a:xfrm>
          <a:prstGeom prst="rect">
            <a:avLst/>
          </a:prstGeom>
          <a:noFill/>
        </p:spPr>
        <p:txBody>
          <a:bodyPr wrap="square">
            <a:spAutoFit/>
          </a:bodyPr>
          <a:lstStyle/>
          <a:p>
            <a:r>
              <a:rPr lang="en-GB" sz="3600" b="1" dirty="0">
                <a:solidFill>
                  <a:srgbClr val="0978FB"/>
                </a:solidFill>
                <a:latin typeface="Founders Grotesk Medium" panose="020B0603030202060203"/>
              </a:rPr>
              <a:t>Child-first Coaching Framework</a:t>
            </a:r>
            <a:endParaRPr lang="en-GB" sz="3600" dirty="0">
              <a:solidFill>
                <a:srgbClr val="0978FB"/>
              </a:solidFill>
              <a:latin typeface="Founders Grotesk Medium" panose="020B0603030202060203"/>
            </a:endParaRPr>
          </a:p>
        </p:txBody>
      </p:sp>
      <p:sp>
        <p:nvSpPr>
          <p:cNvPr id="7" name="Rectangle 6">
            <a:extLst>
              <a:ext uri="{FF2B5EF4-FFF2-40B4-BE49-F238E27FC236}">
                <a16:creationId xmlns:a16="http://schemas.microsoft.com/office/drawing/2014/main" id="{8C0A33BE-1ED1-601D-1507-D26E0515C381}"/>
              </a:ext>
            </a:extLst>
          </p:cNvPr>
          <p:cNvSpPr/>
          <p:nvPr/>
        </p:nvSpPr>
        <p:spPr>
          <a:xfrm>
            <a:off x="388774" y="1299505"/>
            <a:ext cx="3526959" cy="5219828"/>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1400" dirty="0">
              <a:solidFill>
                <a:schemeClr val="bg1"/>
              </a:solidFill>
              <a:latin typeface="Founders Grotesk Medium"/>
              <a:ea typeface="Gill Sans"/>
              <a:cs typeface="Gill Sans"/>
              <a:sym typeface="Gill Sans"/>
            </a:endParaRPr>
          </a:p>
        </p:txBody>
      </p:sp>
      <p:sp>
        <p:nvSpPr>
          <p:cNvPr id="9" name="TextBox 8">
            <a:extLst>
              <a:ext uri="{FF2B5EF4-FFF2-40B4-BE49-F238E27FC236}">
                <a16:creationId xmlns:a16="http://schemas.microsoft.com/office/drawing/2014/main" id="{04E7E4D9-31F4-63CD-5561-C619070F39C1}"/>
              </a:ext>
            </a:extLst>
          </p:cNvPr>
          <p:cNvSpPr txBox="1"/>
          <p:nvPr/>
        </p:nvSpPr>
        <p:spPr>
          <a:xfrm>
            <a:off x="1140030" y="1304854"/>
            <a:ext cx="2092073" cy="2028463"/>
          </a:xfrm>
          <a:prstGeom prst="rect">
            <a:avLst/>
          </a:prstGeom>
          <a:noFill/>
        </p:spPr>
        <p:txBody>
          <a:bodyPr wrap="square">
            <a:spAutoFit/>
          </a:bodyPr>
          <a:lstStyle/>
          <a:p>
            <a:pPr algn="ctr"/>
            <a:r>
              <a:rPr lang="en-GB" sz="3600" b="1" dirty="0">
                <a:solidFill>
                  <a:schemeClr val="bg1"/>
                </a:solidFill>
                <a:latin typeface="Founders Grotesk Medium"/>
              </a:rPr>
              <a:t>Voice</a:t>
            </a:r>
            <a:endParaRPr lang="en-GB" sz="6000" dirty="0">
              <a:solidFill>
                <a:schemeClr val="bg1"/>
              </a:solidFill>
              <a:latin typeface="Founders Grotesk Medium"/>
            </a:endParaRPr>
          </a:p>
        </p:txBody>
      </p:sp>
      <p:sp>
        <p:nvSpPr>
          <p:cNvPr id="10" name="TextBox 9">
            <a:extLst>
              <a:ext uri="{FF2B5EF4-FFF2-40B4-BE49-F238E27FC236}">
                <a16:creationId xmlns:a16="http://schemas.microsoft.com/office/drawing/2014/main" id="{696932FB-34AF-EADD-E87F-946CAECA213D}"/>
              </a:ext>
            </a:extLst>
          </p:cNvPr>
          <p:cNvSpPr txBox="1"/>
          <p:nvPr/>
        </p:nvSpPr>
        <p:spPr>
          <a:xfrm>
            <a:off x="388772" y="1935678"/>
            <a:ext cx="3526959" cy="954107"/>
          </a:xfrm>
          <a:prstGeom prst="rect">
            <a:avLst/>
          </a:prstGeom>
          <a:noFill/>
        </p:spPr>
        <p:txBody>
          <a:bodyPr wrap="square">
            <a:spAutoFit/>
          </a:bodyPr>
          <a:lstStyle/>
          <a:p>
            <a:pPr algn="ctr">
              <a:buSzPts val="1100"/>
            </a:pPr>
            <a:r>
              <a:rPr lang="en-GB" sz="2800" dirty="0">
                <a:solidFill>
                  <a:schemeClr val="bg1"/>
                </a:solidFill>
                <a:latin typeface="Founders Grotesk Medium" panose="020B0603030202060203"/>
                <a:ea typeface="Gill Sans"/>
                <a:cs typeface="Gill Sans"/>
                <a:sym typeface="Gill Sans"/>
              </a:rPr>
              <a:t>The Right To </a:t>
            </a:r>
            <a:br>
              <a:rPr lang="en-GB" sz="2800" dirty="0">
                <a:solidFill>
                  <a:schemeClr val="bg1"/>
                </a:solidFill>
                <a:latin typeface="Founders Grotesk Medium" panose="020B0603030202060203"/>
                <a:ea typeface="Gill Sans"/>
                <a:cs typeface="Gill Sans"/>
                <a:sym typeface="Gill Sans"/>
              </a:rPr>
            </a:br>
            <a:r>
              <a:rPr lang="en-GB" sz="2800" dirty="0">
                <a:solidFill>
                  <a:schemeClr val="bg1"/>
                </a:solidFill>
                <a:latin typeface="Founders Grotesk Medium" panose="020B0603030202060203"/>
                <a:ea typeface="Gill Sans"/>
                <a:cs typeface="Gill Sans"/>
                <a:sym typeface="Gill Sans"/>
              </a:rPr>
              <a:t>Be Heard</a:t>
            </a:r>
          </a:p>
        </p:txBody>
      </p:sp>
      <p:pic>
        <p:nvPicPr>
          <p:cNvPr id="11" name="Picture 10" descr="A blue circle with white text and two white speech bubbles&#10;&#10;Description automatically generated">
            <a:extLst>
              <a:ext uri="{FF2B5EF4-FFF2-40B4-BE49-F238E27FC236}">
                <a16:creationId xmlns:a16="http://schemas.microsoft.com/office/drawing/2014/main" id="{E83FBF4D-5D1B-6358-5B8F-36F0B7914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740" y="1594883"/>
            <a:ext cx="1738433" cy="1738433"/>
          </a:xfrm>
          <a:prstGeom prst="rect">
            <a:avLst/>
          </a:prstGeom>
        </p:spPr>
      </p:pic>
      <p:sp>
        <p:nvSpPr>
          <p:cNvPr id="14" name="TextBox 13">
            <a:extLst>
              <a:ext uri="{FF2B5EF4-FFF2-40B4-BE49-F238E27FC236}">
                <a16:creationId xmlns:a16="http://schemas.microsoft.com/office/drawing/2014/main" id="{D928F56F-BE75-8CB1-2710-B500C3EAEC4C}"/>
              </a:ext>
            </a:extLst>
          </p:cNvPr>
          <p:cNvSpPr txBox="1"/>
          <p:nvPr/>
        </p:nvSpPr>
        <p:spPr>
          <a:xfrm>
            <a:off x="703629" y="3119509"/>
            <a:ext cx="2964873" cy="3170099"/>
          </a:xfrm>
          <a:prstGeom prst="rect">
            <a:avLst/>
          </a:prstGeom>
          <a:noFill/>
        </p:spPr>
        <p:txBody>
          <a:bodyPr wrap="square">
            <a:spAutoFit/>
          </a:bodyPr>
          <a:lstStyle/>
          <a:p>
            <a:pPr algn="ctr">
              <a:buSzPts val="1100"/>
            </a:pPr>
            <a:r>
              <a:rPr lang="en-GB" sz="2000" b="1" dirty="0">
                <a:solidFill>
                  <a:schemeClr val="bg1"/>
                </a:solidFill>
                <a:latin typeface="Founders Grotesk Medium" panose="020B0603030202060203"/>
                <a:ea typeface="Gill Sans"/>
                <a:cs typeface="Gill Sans"/>
              </a:rPr>
              <a:t>Listening:</a:t>
            </a:r>
          </a:p>
          <a:p>
            <a:pPr algn="ctr">
              <a:buSzPts val="1100"/>
            </a:pPr>
            <a:r>
              <a:rPr lang="en-GB" sz="2000" dirty="0">
                <a:solidFill>
                  <a:schemeClr val="bg1"/>
                </a:solidFill>
                <a:latin typeface="Founders Grotesk Medium" panose="020B0603030202060203"/>
                <a:ea typeface="Gill Sans"/>
                <a:cs typeface="Gill Sans"/>
              </a:rPr>
              <a:t>Encouraging participation and actively listening to a child’s wishes.</a:t>
            </a:r>
          </a:p>
          <a:p>
            <a:pPr algn="ctr">
              <a:buSzPts val="1100"/>
            </a:pPr>
            <a:endParaRPr lang="en-GB" sz="2000" dirty="0">
              <a:solidFill>
                <a:schemeClr val="bg1"/>
              </a:solidFill>
              <a:latin typeface="Founders Grotesk Medium" panose="020B0603030202060203"/>
              <a:ea typeface="Gill Sans"/>
              <a:cs typeface="Gill Sans"/>
            </a:endParaRPr>
          </a:p>
          <a:p>
            <a:pPr algn="ctr">
              <a:buSzPts val="1100"/>
            </a:pPr>
            <a:r>
              <a:rPr lang="en-GB" sz="2000" b="1" dirty="0">
                <a:solidFill>
                  <a:schemeClr val="bg1"/>
                </a:solidFill>
                <a:latin typeface="Founders Grotesk Medium" panose="020B0603030202060203"/>
                <a:ea typeface="Gill Sans"/>
                <a:cs typeface="Gill Sans"/>
              </a:rPr>
              <a:t>Inclusivity:</a:t>
            </a:r>
          </a:p>
          <a:p>
            <a:pPr algn="ctr">
              <a:buSzPts val="1100"/>
            </a:pPr>
            <a:r>
              <a:rPr lang="en-GB" sz="2000" dirty="0">
                <a:solidFill>
                  <a:schemeClr val="bg1"/>
                </a:solidFill>
                <a:latin typeface="Founders Grotesk Medium" panose="020B0603030202060203"/>
                <a:ea typeface="Gill Sans"/>
                <a:cs typeface="Gill Sans"/>
              </a:rPr>
              <a:t>Ensuring every child is given the opportunity to input and shape their experience. </a:t>
            </a:r>
          </a:p>
        </p:txBody>
      </p:sp>
    </p:spTree>
    <p:extLst>
      <p:ext uri="{BB962C8B-B14F-4D97-AF65-F5344CB8AC3E}">
        <p14:creationId xmlns:p14="http://schemas.microsoft.com/office/powerpoint/2010/main" val="1336655928"/>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F30ED-0ECF-A6AD-AA13-9C8D0A6C0ECC}"/>
              </a:ext>
            </a:extLst>
          </p:cNvPr>
          <p:cNvSpPr/>
          <p:nvPr/>
        </p:nvSpPr>
        <p:spPr>
          <a:xfrm>
            <a:off x="1" y="2810932"/>
            <a:ext cx="12192000" cy="4047067"/>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9D55384-51AB-DF59-6A52-8D50CC13DF73}"/>
              </a:ext>
            </a:extLst>
          </p:cNvPr>
          <p:cNvSpPr txBox="1"/>
          <p:nvPr/>
        </p:nvSpPr>
        <p:spPr>
          <a:xfrm>
            <a:off x="2171224" y="3024340"/>
            <a:ext cx="600504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Founders Grotesk" panose="020B0503030202060203" pitchFamily="34" charset="77"/>
                <a:cs typeface="Gill Sans" panose="020B0502020104020203"/>
              </a:rPr>
              <a:t>Do you have an agreed way to let the children ‘check in’ at the start of the practice</a:t>
            </a:r>
            <a:endParaRPr kumimoji="0" lang="en-GB" sz="2400" b="0" i="0" u="none" strike="noStrike" kern="1200" cap="none" spc="0" normalizeH="0" baseline="0" noProof="0" dirty="0">
              <a:ln>
                <a:noFill/>
              </a:ln>
              <a:effectLst/>
              <a:uLnTx/>
              <a:uFillTx/>
              <a:latin typeface="Founders Grotesk" panose="020B0503030202060203" pitchFamily="34" charset="77"/>
            </a:endParaRPr>
          </a:p>
        </p:txBody>
      </p:sp>
      <p:sp>
        <p:nvSpPr>
          <p:cNvPr id="19" name="TextBox 18">
            <a:extLst>
              <a:ext uri="{FF2B5EF4-FFF2-40B4-BE49-F238E27FC236}">
                <a16:creationId xmlns:a16="http://schemas.microsoft.com/office/drawing/2014/main" id="{058E0167-F8C3-1B5C-87F6-AE99615F4EB7}"/>
              </a:ext>
            </a:extLst>
          </p:cNvPr>
          <p:cNvSpPr txBox="1"/>
          <p:nvPr/>
        </p:nvSpPr>
        <p:spPr>
          <a:xfrm>
            <a:off x="2171222" y="4283576"/>
            <a:ext cx="839152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Founders Grotesk" panose="020B0503030202060203" pitchFamily="34" charset="77"/>
              </a:rPr>
              <a:t>How do you create a range of different opportunities for the children and young people at your practice to share their views?</a:t>
            </a:r>
          </a:p>
        </p:txBody>
      </p:sp>
      <p:sp>
        <p:nvSpPr>
          <p:cNvPr id="21" name="TextBox 20">
            <a:extLst>
              <a:ext uri="{FF2B5EF4-FFF2-40B4-BE49-F238E27FC236}">
                <a16:creationId xmlns:a16="http://schemas.microsoft.com/office/drawing/2014/main" id="{5AEE97E8-C9DA-A89F-E25D-F32CB7FC1B98}"/>
              </a:ext>
            </a:extLst>
          </p:cNvPr>
          <p:cNvSpPr txBox="1"/>
          <p:nvPr/>
        </p:nvSpPr>
        <p:spPr>
          <a:xfrm>
            <a:off x="2124071" y="5519233"/>
            <a:ext cx="8081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Founders Grotesk" panose="020B0503030202060203" pitchFamily="34" charset="77"/>
              </a:rPr>
              <a:t>What is the most effective strategy you use to encourage children and young people in practice to share what they think</a:t>
            </a:r>
            <a:endParaRPr kumimoji="0" lang="en-GB" sz="1800" b="0" i="0" u="none" strike="noStrike" kern="1200" cap="none" spc="0" normalizeH="0" baseline="0" noProof="0" dirty="0">
              <a:ln>
                <a:noFill/>
              </a:ln>
              <a:effectLst/>
              <a:uLnTx/>
              <a:uFillTx/>
              <a:latin typeface="Founders Grotesk" panose="020B0503030202060203" pitchFamily="34" charset="77"/>
            </a:endParaRPr>
          </a:p>
        </p:txBody>
      </p:sp>
      <p:pic>
        <p:nvPicPr>
          <p:cNvPr id="2" name="Graphic 1">
            <a:extLst>
              <a:ext uri="{FF2B5EF4-FFF2-40B4-BE49-F238E27FC236}">
                <a16:creationId xmlns:a16="http://schemas.microsoft.com/office/drawing/2014/main" id="{CFD0C14A-242D-5E8C-E881-9E6FD66FD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3" name="TextBox 2">
            <a:extLst>
              <a:ext uri="{FF2B5EF4-FFF2-40B4-BE49-F238E27FC236}">
                <a16:creationId xmlns:a16="http://schemas.microsoft.com/office/drawing/2014/main" id="{7B5D9791-B684-FC41-C002-9A76C3649DD8}"/>
              </a:ext>
            </a:extLst>
          </p:cNvPr>
          <p:cNvSpPr txBox="1"/>
          <p:nvPr/>
        </p:nvSpPr>
        <p:spPr>
          <a:xfrm>
            <a:off x="2124072" y="507770"/>
            <a:ext cx="78907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0570EB"/>
                </a:solidFill>
                <a:effectLst/>
                <a:uLnTx/>
                <a:uFillTx/>
                <a:latin typeface="Founders Grotesk Medium" panose="020B0503030202060203" pitchFamily="34" charset="77"/>
              </a:rPr>
              <a:t>Children and young people have space to share their views, which are acted on together in a meaningful way. </a:t>
            </a:r>
          </a:p>
        </p:txBody>
      </p:sp>
      <p:sp>
        <p:nvSpPr>
          <p:cNvPr id="9" name="TextBox 8">
            <a:extLst>
              <a:ext uri="{FF2B5EF4-FFF2-40B4-BE49-F238E27FC236}">
                <a16:creationId xmlns:a16="http://schemas.microsoft.com/office/drawing/2014/main" id="{F9A022F4-E404-BA71-8E30-98E4A7E271E1}"/>
              </a:ext>
            </a:extLst>
          </p:cNvPr>
          <p:cNvSpPr txBox="1"/>
          <p:nvPr/>
        </p:nvSpPr>
        <p:spPr>
          <a:xfrm>
            <a:off x="0" y="1809670"/>
            <a:ext cx="12191999" cy="692049"/>
          </a:xfrm>
          <a:prstGeom prst="rect">
            <a:avLst/>
          </a:prstGeom>
          <a:solidFill>
            <a:srgbClr val="D5F32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defRPr/>
            </a:pPr>
            <a:r>
              <a:rPr lang="en-US" sz="3600" b="1" dirty="0">
                <a:solidFill>
                  <a:srgbClr val="0978FB"/>
                </a:solidFill>
                <a:latin typeface="Founders Grotesk Medium" panose="020B0603030202060203" pitchFamily="34" charset="0"/>
                <a:cs typeface="Gill Sans"/>
              </a:rPr>
              <a:t>   </a:t>
            </a:r>
            <a:r>
              <a:rPr lang="en-US" sz="3600" b="1" dirty="0">
                <a:latin typeface="Founders Grotesk Medium" panose="020B0603030202060203" pitchFamily="34" charset="0"/>
                <a:cs typeface="Gill Sans"/>
              </a:rPr>
              <a:t>Activity: </a:t>
            </a:r>
            <a:r>
              <a:rPr lang="en-GB" sz="2800" b="1" dirty="0">
                <a:latin typeface="Founders Grotesk Medium" panose="020B0603030202060203"/>
                <a:cs typeface="Gill Sans"/>
              </a:rPr>
              <a:t>Consider the questions regarding VOICE  </a:t>
            </a:r>
            <a:endParaRPr lang="en-GB" sz="2400" dirty="0">
              <a:latin typeface="Founders Grotesk Medium" panose="020B0603030202060203"/>
            </a:endParaRPr>
          </a:p>
        </p:txBody>
      </p:sp>
      <p:pic>
        <p:nvPicPr>
          <p:cNvPr id="10" name="Picture 9" descr="A blue circle with white text and two white speech bubbles&#10;&#10;Description automatically generated">
            <a:extLst>
              <a:ext uri="{FF2B5EF4-FFF2-40B4-BE49-F238E27FC236}">
                <a16:creationId xmlns:a16="http://schemas.microsoft.com/office/drawing/2014/main" id="{4B3C6CD2-BECA-F9DC-6B2F-FEB62AA29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121" y="3024340"/>
            <a:ext cx="830997" cy="830997"/>
          </a:xfrm>
          <a:prstGeom prst="rect">
            <a:avLst/>
          </a:prstGeom>
        </p:spPr>
      </p:pic>
      <p:pic>
        <p:nvPicPr>
          <p:cNvPr id="11" name="Picture 10" descr="A blue circle with white text and two white speech bubbles&#10;&#10;Description automatically generated">
            <a:extLst>
              <a:ext uri="{FF2B5EF4-FFF2-40B4-BE49-F238E27FC236}">
                <a16:creationId xmlns:a16="http://schemas.microsoft.com/office/drawing/2014/main" id="{FAF54227-0417-6F29-FD60-060417D56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121" y="4316233"/>
            <a:ext cx="830997" cy="830997"/>
          </a:xfrm>
          <a:prstGeom prst="rect">
            <a:avLst/>
          </a:prstGeom>
        </p:spPr>
      </p:pic>
      <p:pic>
        <p:nvPicPr>
          <p:cNvPr id="12" name="Picture 11" descr="A blue circle with white text and two white speech bubbles&#10;&#10;Description automatically generated">
            <a:extLst>
              <a:ext uri="{FF2B5EF4-FFF2-40B4-BE49-F238E27FC236}">
                <a16:creationId xmlns:a16="http://schemas.microsoft.com/office/drawing/2014/main" id="{8562589E-E8AB-9A2D-6002-86477FD97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121" y="5469130"/>
            <a:ext cx="830997" cy="830997"/>
          </a:xfrm>
          <a:prstGeom prst="rect">
            <a:avLst/>
          </a:prstGeom>
        </p:spPr>
      </p:pic>
      <p:pic>
        <p:nvPicPr>
          <p:cNvPr id="13" name="Picture 12" descr="A blue circle with white text and two white speech bubbles&#10;&#10;Description automatically generated">
            <a:extLst>
              <a:ext uri="{FF2B5EF4-FFF2-40B4-BE49-F238E27FC236}">
                <a16:creationId xmlns:a16="http://schemas.microsoft.com/office/drawing/2014/main" id="{A0C83F17-68C2-6B92-74C1-71BDA3DB5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39" y="248925"/>
            <a:ext cx="1233084" cy="1233084"/>
          </a:xfrm>
          <a:prstGeom prst="rect">
            <a:avLst/>
          </a:prstGeom>
        </p:spPr>
      </p:pic>
    </p:spTree>
    <p:extLst>
      <p:ext uri="{BB962C8B-B14F-4D97-AF65-F5344CB8AC3E}">
        <p14:creationId xmlns:p14="http://schemas.microsoft.com/office/powerpoint/2010/main" val="3719550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55;p47">
            <a:extLst>
              <a:ext uri="{FF2B5EF4-FFF2-40B4-BE49-F238E27FC236}">
                <a16:creationId xmlns:a16="http://schemas.microsoft.com/office/drawing/2014/main" id="{195F8F03-15C1-5870-671E-AF4873C46AC0}"/>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BDBF2802-9647-EC1F-D832-F7E1B952BF8F}"/>
              </a:ext>
            </a:extLst>
          </p:cNvPr>
          <p:cNvSpPr txBox="1"/>
          <p:nvPr/>
        </p:nvSpPr>
        <p:spPr>
          <a:xfrm>
            <a:off x="1794800" y="2801181"/>
            <a:ext cx="8602400" cy="977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4100" b="1" i="0" u="none" strike="noStrike" kern="1200" cap="none" spc="0" normalizeH="0" baseline="0" noProof="0" dirty="0">
                <a:ln>
                  <a:noFill/>
                </a:ln>
                <a:solidFill>
                  <a:srgbClr val="0978FB"/>
                </a:solidFill>
                <a:effectLst/>
                <a:uLnTx/>
                <a:uFillTx/>
                <a:latin typeface="Founders Grotesk Medium" panose="020B0603030202060203" pitchFamily="34" charset="0"/>
                <a:ea typeface="Gill Sans"/>
                <a:cs typeface="Gill Sans"/>
                <a:sym typeface="Gill Sans"/>
              </a:rPr>
              <a:t>TITLE SLIDE 1</a:t>
            </a:r>
          </a:p>
        </p:txBody>
      </p:sp>
    </p:spTree>
    <p:extLst>
      <p:ext uri="{BB962C8B-B14F-4D97-AF65-F5344CB8AC3E}">
        <p14:creationId xmlns:p14="http://schemas.microsoft.com/office/powerpoint/2010/main" val="979294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10" name="Rectangle 9">
            <a:extLst>
              <a:ext uri="{FF2B5EF4-FFF2-40B4-BE49-F238E27FC236}">
                <a16:creationId xmlns:a16="http://schemas.microsoft.com/office/drawing/2014/main" id="{B186D3C8-DDEA-06C7-CFE6-3513F940E7DD}"/>
              </a:ext>
            </a:extLst>
          </p:cNvPr>
          <p:cNvSpPr/>
          <p:nvPr/>
        </p:nvSpPr>
        <p:spPr>
          <a:xfrm>
            <a:off x="1" y="2375258"/>
            <a:ext cx="12192000" cy="448274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7E8E7CAB-DDF1-98FD-F60A-9F549B3CE0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2" name="TextBox 1">
            <a:extLst>
              <a:ext uri="{FF2B5EF4-FFF2-40B4-BE49-F238E27FC236}">
                <a16:creationId xmlns:a16="http://schemas.microsoft.com/office/drawing/2014/main" id="{7D25FD68-7C97-1FA4-B59D-536FFF1E8CAD}"/>
              </a:ext>
            </a:extLst>
          </p:cNvPr>
          <p:cNvSpPr txBox="1"/>
          <p:nvPr/>
        </p:nvSpPr>
        <p:spPr>
          <a:xfrm>
            <a:off x="1706338" y="1195974"/>
            <a:ext cx="101786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rgbClr val="0370EB"/>
                </a:solidFill>
                <a:latin typeface="Founders Grotesk Medium" panose="020B0603030202060203" pitchFamily="34" charset="0"/>
              </a:rPr>
              <a:t>Voice: </a:t>
            </a:r>
            <a:r>
              <a:rPr lang="en-GB" sz="2400" dirty="0">
                <a:latin typeface="Founders Grotesk Medium" panose="020B0603030202060203" pitchFamily="34" charset="0"/>
              </a:rPr>
              <a:t>Children and young people (CYP) </a:t>
            </a:r>
            <a:r>
              <a:rPr kumimoji="0" lang="en-GB" sz="2400" u="none" strike="noStrike" kern="1200" cap="none" spc="0" normalizeH="0" baseline="0" noProof="0" dirty="0">
                <a:ln>
                  <a:noFill/>
                </a:ln>
                <a:effectLst/>
                <a:uLnTx/>
                <a:uFillTx/>
                <a:latin typeface="Founders Grotesk Medium" panose="020B0503030202060203" pitchFamily="34" charset="77"/>
              </a:rPr>
              <a:t>have space to share their views, which are acted on together in a meaningful way</a:t>
            </a:r>
            <a:r>
              <a:rPr lang="en-GB" sz="2400" dirty="0">
                <a:latin typeface="Founders Grotesk Medium" panose="020B0503030202060203" pitchFamily="34" charset="77"/>
              </a:rPr>
              <a:t>.</a:t>
            </a:r>
          </a:p>
        </p:txBody>
      </p:sp>
      <p:pic>
        <p:nvPicPr>
          <p:cNvPr id="6" name="Picture 5" descr="A blue circle with white text and two white speech bubbles&#10;&#10;Description automatically generated">
            <a:extLst>
              <a:ext uri="{FF2B5EF4-FFF2-40B4-BE49-F238E27FC236}">
                <a16:creationId xmlns:a16="http://schemas.microsoft.com/office/drawing/2014/main" id="{71120DDE-182C-DB3C-8CBD-F5A24BF32A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54" y="872287"/>
            <a:ext cx="1233084" cy="1233084"/>
          </a:xfrm>
          <a:prstGeom prst="rect">
            <a:avLst/>
          </a:prstGeom>
        </p:spPr>
      </p:pic>
      <p:sp>
        <p:nvSpPr>
          <p:cNvPr id="11" name="Oval 10">
            <a:extLst>
              <a:ext uri="{FF2B5EF4-FFF2-40B4-BE49-F238E27FC236}">
                <a16:creationId xmlns:a16="http://schemas.microsoft.com/office/drawing/2014/main" id="{13F69C3A-B47A-4B1D-1026-56F7F0D5D256}"/>
              </a:ext>
            </a:extLst>
          </p:cNvPr>
          <p:cNvSpPr>
            <a:spLocks noChangeAspect="1"/>
          </p:cNvSpPr>
          <p:nvPr/>
        </p:nvSpPr>
        <p:spPr>
          <a:xfrm>
            <a:off x="473254" y="2795207"/>
            <a:ext cx="3531600" cy="3477688"/>
          </a:xfrm>
          <a:prstGeom prst="ellipse">
            <a:avLst/>
          </a:prstGeom>
          <a:solidFill>
            <a:srgbClr val="0370EB"/>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Founders Grotesk" panose="020B0503030202060203" pitchFamily="34" charset="0"/>
              </a:rPr>
              <a:t>At the beginning of the session find out how the CYP are and how their week has been.</a:t>
            </a:r>
          </a:p>
          <a:p>
            <a:pPr algn="ctr"/>
            <a:r>
              <a:rPr lang="en-GB" sz="1600" dirty="0">
                <a:solidFill>
                  <a:schemeClr val="bg1"/>
                </a:solidFill>
                <a:latin typeface="Founders Grotesk" panose="020B0503030202060203" pitchFamily="34" charset="0"/>
              </a:rPr>
              <a:t>This small step helps to create an environment where CYP feel confident to express themselves.</a:t>
            </a:r>
          </a:p>
          <a:p>
            <a:pPr algn="ctr"/>
            <a:endParaRPr lang="en-GB" sz="1600" dirty="0">
              <a:solidFill>
                <a:schemeClr val="bg1"/>
              </a:solidFill>
              <a:latin typeface="Founders Grotesk" panose="020B0503030202060203" pitchFamily="34" charset="0"/>
            </a:endParaRPr>
          </a:p>
        </p:txBody>
      </p:sp>
      <p:sp>
        <p:nvSpPr>
          <p:cNvPr id="12" name="Oval 11">
            <a:extLst>
              <a:ext uri="{FF2B5EF4-FFF2-40B4-BE49-F238E27FC236}">
                <a16:creationId xmlns:a16="http://schemas.microsoft.com/office/drawing/2014/main" id="{374719D6-2A8D-6569-E3B7-479A8AEBA20F}"/>
              </a:ext>
            </a:extLst>
          </p:cNvPr>
          <p:cNvSpPr>
            <a:spLocks noChangeAspect="1"/>
          </p:cNvSpPr>
          <p:nvPr/>
        </p:nvSpPr>
        <p:spPr>
          <a:xfrm>
            <a:off x="4186031" y="2795207"/>
            <a:ext cx="3531600" cy="3477688"/>
          </a:xfrm>
          <a:prstGeom prst="ellipse">
            <a:avLst/>
          </a:prstGeom>
          <a:solidFill>
            <a:srgbClr val="0370EB"/>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Founders Grotesk" panose="020B0503030202060203" pitchFamily="34" charset="0"/>
              </a:rPr>
              <a:t>Ask for feedback on activities and find out what the CYP want to do in the next session. This will help you shape the sessions so they are not only beneficial for the CYP you are coaching but more enjoyable as well. </a:t>
            </a:r>
          </a:p>
          <a:p>
            <a:pPr algn="ctr"/>
            <a:endParaRPr lang="en-GB" sz="1600" dirty="0">
              <a:latin typeface="Founders Grotesk" panose="020B0503030202060203" pitchFamily="34" charset="0"/>
            </a:endParaRPr>
          </a:p>
        </p:txBody>
      </p:sp>
      <p:sp>
        <p:nvSpPr>
          <p:cNvPr id="13" name="Oval 12">
            <a:extLst>
              <a:ext uri="{FF2B5EF4-FFF2-40B4-BE49-F238E27FC236}">
                <a16:creationId xmlns:a16="http://schemas.microsoft.com/office/drawing/2014/main" id="{F0B52F98-193B-5CC8-8D22-712CCE624869}"/>
              </a:ext>
            </a:extLst>
          </p:cNvPr>
          <p:cNvSpPr>
            <a:spLocks noChangeAspect="1"/>
          </p:cNvSpPr>
          <p:nvPr/>
        </p:nvSpPr>
        <p:spPr>
          <a:xfrm>
            <a:off x="7898808" y="2795207"/>
            <a:ext cx="3531600" cy="3477688"/>
          </a:xfrm>
          <a:prstGeom prst="ellipse">
            <a:avLst/>
          </a:prstGeom>
          <a:solidFill>
            <a:srgbClr val="0370EB"/>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Founders Grotesk" panose="020B0503030202060203" pitchFamily="34" charset="0"/>
              </a:rPr>
              <a:t>Be creative in the way you get feedback from CYP. Emoji cards or thumbs up, thumbs down are a good way to gather feedback from a group of young or quiet children. This may help a new group of CYP build confidence in giving feedback. </a:t>
            </a:r>
          </a:p>
        </p:txBody>
      </p:sp>
    </p:spTree>
    <p:extLst>
      <p:ext uri="{BB962C8B-B14F-4D97-AF65-F5344CB8AC3E}">
        <p14:creationId xmlns:p14="http://schemas.microsoft.com/office/powerpoint/2010/main" val="3140845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BAA08B3-E0AC-9AEF-C075-D67993E75D37}"/>
              </a:ext>
            </a:extLst>
          </p:cNvPr>
          <p:cNvSpPr/>
          <p:nvPr/>
        </p:nvSpPr>
        <p:spPr>
          <a:xfrm>
            <a:off x="3232103" y="1594883"/>
            <a:ext cx="9679639" cy="5263117"/>
          </a:xfrm>
          <a:custGeom>
            <a:avLst/>
            <a:gdLst>
              <a:gd name="connsiteX0" fmla="*/ 4457891 w 9155428"/>
              <a:gd name="connsiteY0" fmla="*/ 1572 h 5125834"/>
              <a:gd name="connsiteX1" fmla="*/ 7268230 w 9155428"/>
              <a:gd name="connsiteY1" fmla="*/ 874230 h 5125834"/>
              <a:gd name="connsiteX2" fmla="*/ 9124293 w 9155428"/>
              <a:gd name="connsiteY2" fmla="*/ 5110822 h 5125834"/>
              <a:gd name="connsiteX3" fmla="*/ 9122215 w 9155428"/>
              <a:gd name="connsiteY3" fmla="*/ 5125834 h 5125834"/>
              <a:gd name="connsiteX4" fmla="*/ 33453 w 9155428"/>
              <a:gd name="connsiteY4" fmla="*/ 5125834 h 5125834"/>
              <a:gd name="connsiteX5" fmla="*/ 17388 w 9155428"/>
              <a:gd name="connsiteY5" fmla="*/ 4977309 h 5125834"/>
              <a:gd name="connsiteX6" fmla="*/ 1697058 w 9155428"/>
              <a:gd name="connsiteY6" fmla="*/ 1020072 h 5125834"/>
              <a:gd name="connsiteX7" fmla="*/ 4457891 w 9155428"/>
              <a:gd name="connsiteY7" fmla="*/ 1572 h 5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5428" h="5125834">
                <a:moveTo>
                  <a:pt x="4457891" y="1572"/>
                </a:moveTo>
                <a:cubicBezTo>
                  <a:pt x="5439916" y="-24136"/>
                  <a:pt x="6430193" y="265350"/>
                  <a:pt x="7268230" y="874230"/>
                </a:cubicBezTo>
                <a:cubicBezTo>
                  <a:pt x="8630040" y="1863660"/>
                  <a:pt x="9313946" y="3496036"/>
                  <a:pt x="9124293" y="5110822"/>
                </a:cubicBezTo>
                <a:lnTo>
                  <a:pt x="9122215" y="5125834"/>
                </a:lnTo>
                <a:lnTo>
                  <a:pt x="33453" y="5125834"/>
                </a:lnTo>
                <a:lnTo>
                  <a:pt x="17388" y="4977309"/>
                </a:lnTo>
                <a:cubicBezTo>
                  <a:pt x="-112546" y="3492612"/>
                  <a:pt x="489509" y="1997910"/>
                  <a:pt x="1697058" y="1020072"/>
                </a:cubicBezTo>
                <a:cubicBezTo>
                  <a:pt x="2502091" y="368179"/>
                  <a:pt x="3475865" y="27279"/>
                  <a:pt x="4457891" y="1572"/>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Rectangle 2">
            <a:extLst>
              <a:ext uri="{FF2B5EF4-FFF2-40B4-BE49-F238E27FC236}">
                <a16:creationId xmlns:a16="http://schemas.microsoft.com/office/drawing/2014/main" id="{4323FDD8-D22E-54E7-3AC5-3EAEFBE49D7B}"/>
              </a:ext>
            </a:extLst>
          </p:cNvPr>
          <p:cNvSpPr/>
          <p:nvPr/>
        </p:nvSpPr>
        <p:spPr>
          <a:xfrm>
            <a:off x="388774" y="1299505"/>
            <a:ext cx="3526959" cy="5219828"/>
          </a:xfrm>
          <a:prstGeom prst="rect">
            <a:avLst/>
          </a:prstGeom>
          <a:solidFill>
            <a:srgbClr val="DAF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1400" dirty="0">
              <a:solidFill>
                <a:schemeClr val="bg1"/>
              </a:solidFill>
              <a:latin typeface="Founders Grotesk Medium"/>
              <a:ea typeface="Gill Sans"/>
              <a:cs typeface="Gill Sans"/>
              <a:sym typeface="Gill Sans"/>
            </a:endParaRPr>
          </a:p>
        </p:txBody>
      </p:sp>
      <p:pic>
        <p:nvPicPr>
          <p:cNvPr id="8" name="Graphic 7">
            <a:extLst>
              <a:ext uri="{FF2B5EF4-FFF2-40B4-BE49-F238E27FC236}">
                <a16:creationId xmlns:a16="http://schemas.microsoft.com/office/drawing/2014/main" id="{37121F17-15DF-B8E7-FEC9-C644B8A73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11" name="TextBox 10">
            <a:extLst>
              <a:ext uri="{FF2B5EF4-FFF2-40B4-BE49-F238E27FC236}">
                <a16:creationId xmlns:a16="http://schemas.microsoft.com/office/drawing/2014/main" id="{2CD9EC03-6EAD-8865-A00A-DE748E88BABA}"/>
              </a:ext>
            </a:extLst>
          </p:cNvPr>
          <p:cNvSpPr txBox="1"/>
          <p:nvPr/>
        </p:nvSpPr>
        <p:spPr>
          <a:xfrm>
            <a:off x="1374601" y="1375919"/>
            <a:ext cx="1648557" cy="646331"/>
          </a:xfrm>
          <a:prstGeom prst="rect">
            <a:avLst/>
          </a:prstGeom>
          <a:noFill/>
        </p:spPr>
        <p:txBody>
          <a:bodyPr wrap="square">
            <a:spAutoFit/>
          </a:bodyPr>
          <a:lstStyle/>
          <a:p>
            <a:r>
              <a:rPr lang="en-GB" sz="3600" b="1" dirty="0">
                <a:solidFill>
                  <a:srgbClr val="0978FB"/>
                </a:solidFill>
                <a:latin typeface="Founders Grotesk Medium" panose="020B0603030202060203"/>
              </a:rPr>
              <a:t>Choice</a:t>
            </a:r>
            <a:endParaRPr lang="en-GB" sz="6000" dirty="0">
              <a:solidFill>
                <a:srgbClr val="0978FB"/>
              </a:solidFill>
              <a:latin typeface="Founders Grotesk Medium" panose="020B0603030202060203"/>
            </a:endParaRPr>
          </a:p>
        </p:txBody>
      </p:sp>
      <p:sp>
        <p:nvSpPr>
          <p:cNvPr id="12" name="Google Shape;222;p34">
            <a:extLst>
              <a:ext uri="{FF2B5EF4-FFF2-40B4-BE49-F238E27FC236}">
                <a16:creationId xmlns:a16="http://schemas.microsoft.com/office/drawing/2014/main" id="{53D5AC48-D8B2-BF38-90F6-88B82BC262C2}"/>
              </a:ext>
            </a:extLst>
          </p:cNvPr>
          <p:cNvSpPr txBox="1"/>
          <p:nvPr/>
        </p:nvSpPr>
        <p:spPr>
          <a:xfrm>
            <a:off x="388774" y="1955412"/>
            <a:ext cx="3373894" cy="690102"/>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0978FB"/>
                </a:solidFill>
                <a:latin typeface="Founders Grotesk Medium" panose="020B0603030202060203"/>
                <a:ea typeface="Gill Sans"/>
                <a:cs typeface="Gill Sans"/>
                <a:sym typeface="Gill Sans"/>
              </a:rPr>
              <a:t>The Right To Play</a:t>
            </a:r>
            <a:endParaRPr lang="en-GB" sz="800" b="1" dirty="0">
              <a:solidFill>
                <a:schemeClr val="dk1"/>
              </a:solidFill>
              <a:latin typeface="+mj-lt"/>
              <a:ea typeface="Gill Sans"/>
              <a:cs typeface="Gill Sans"/>
              <a:sym typeface="Gill Sans"/>
            </a:endParaRPr>
          </a:p>
          <a:p>
            <a:pPr>
              <a:spcBef>
                <a:spcPts val="1600"/>
              </a:spcBef>
              <a:buClr>
                <a:schemeClr val="dk1"/>
              </a:buClr>
              <a:buSzPts val="1100"/>
            </a:pPr>
            <a:endParaRPr sz="800" b="1" dirty="0">
              <a:solidFill>
                <a:srgbClr val="FF0000"/>
              </a:solidFill>
              <a:latin typeface="+mj-lt"/>
              <a:ea typeface="Gill Sans"/>
              <a:cs typeface="Gill Sans"/>
              <a:sym typeface="Gill Sans"/>
            </a:endParaRPr>
          </a:p>
          <a:p>
            <a:pPr>
              <a:spcBef>
                <a:spcPts val="1600"/>
              </a:spcBef>
              <a:buClr>
                <a:schemeClr val="dk1"/>
              </a:buClr>
              <a:buSzPts val="1100"/>
            </a:pPr>
            <a:endParaRPr sz="800" b="1" dirty="0">
              <a:solidFill>
                <a:schemeClr val="accent4"/>
              </a:solidFill>
              <a:latin typeface="+mj-lt"/>
              <a:ea typeface="Gill Sans"/>
              <a:cs typeface="Gill Sans"/>
              <a:sym typeface="Gill Sans"/>
            </a:endParaRPr>
          </a:p>
          <a:p>
            <a:pPr>
              <a:lnSpc>
                <a:spcPct val="115000"/>
              </a:lnSpc>
              <a:spcBef>
                <a:spcPts val="1600"/>
              </a:spcBef>
              <a:buClr>
                <a:schemeClr val="dk1"/>
              </a:buClr>
              <a:buSzPts val="1100"/>
            </a:pPr>
            <a:endParaRPr sz="600" dirty="0">
              <a:solidFill>
                <a:schemeClr val="dk1"/>
              </a:solidFill>
              <a:latin typeface="+mj-lt"/>
              <a:ea typeface="Gill Sans"/>
              <a:cs typeface="Gill Sans"/>
              <a:sym typeface="Gill Sans"/>
            </a:endParaRPr>
          </a:p>
          <a:p>
            <a:pPr>
              <a:lnSpc>
                <a:spcPct val="115000"/>
              </a:lnSpc>
              <a:buClr>
                <a:schemeClr val="dk1"/>
              </a:buClr>
              <a:buSzPts val="1100"/>
            </a:pPr>
            <a:endParaRPr sz="600" dirty="0">
              <a:solidFill>
                <a:schemeClr val="dk1"/>
              </a:solidFill>
              <a:latin typeface="+mj-lt"/>
              <a:ea typeface="Gill Sans"/>
              <a:cs typeface="Gill Sans"/>
              <a:sym typeface="Gill Sans"/>
            </a:endParaRPr>
          </a:p>
          <a:p>
            <a:pPr>
              <a:lnSpc>
                <a:spcPct val="115000"/>
              </a:lnSpc>
              <a:buClr>
                <a:schemeClr val="dk1"/>
              </a:buClr>
              <a:buSzPts val="1100"/>
            </a:pPr>
            <a:endParaRPr sz="600" b="1" dirty="0">
              <a:solidFill>
                <a:schemeClr val="dk1"/>
              </a:solidFill>
              <a:latin typeface="+mj-lt"/>
              <a:ea typeface="Gill Sans"/>
              <a:cs typeface="Gill Sans"/>
              <a:sym typeface="Gill Sans"/>
            </a:endParaRPr>
          </a:p>
          <a:p>
            <a:pPr>
              <a:lnSpc>
                <a:spcPct val="150000"/>
              </a:lnSpc>
              <a:buClr>
                <a:schemeClr val="dk1"/>
              </a:buClr>
              <a:buSzPts val="1100"/>
            </a:pPr>
            <a:endParaRPr sz="600" dirty="0">
              <a:solidFill>
                <a:schemeClr val="dk1"/>
              </a:solidFill>
              <a:latin typeface="+mj-lt"/>
              <a:ea typeface="Gill Sans"/>
              <a:cs typeface="Gill Sans"/>
              <a:sym typeface="Gill Sans"/>
            </a:endParaRPr>
          </a:p>
          <a:p>
            <a:pPr>
              <a:lnSpc>
                <a:spcPct val="150000"/>
              </a:lnSpc>
            </a:pPr>
            <a:endParaRPr sz="600" dirty="0">
              <a:latin typeface="+mj-lt"/>
            </a:endParaRPr>
          </a:p>
          <a:p>
            <a:pPr>
              <a:lnSpc>
                <a:spcPct val="150000"/>
              </a:lnSpc>
            </a:pPr>
            <a:endParaRPr sz="600" b="1" dirty="0">
              <a:solidFill>
                <a:schemeClr val="dk1"/>
              </a:solidFill>
              <a:latin typeface="+mj-lt"/>
            </a:endParaRPr>
          </a:p>
          <a:p>
            <a:pPr>
              <a:lnSpc>
                <a:spcPct val="115000"/>
              </a:lnSpc>
            </a:pPr>
            <a:endParaRPr sz="1200" dirty="0">
              <a:solidFill>
                <a:schemeClr val="dk1"/>
              </a:solidFill>
              <a:latin typeface="+mj-lt"/>
              <a:ea typeface="Calibri"/>
              <a:cs typeface="Calibri"/>
              <a:sym typeface="Calibri"/>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b="1" dirty="0">
              <a:solidFill>
                <a:schemeClr val="dk1"/>
              </a:solidFill>
              <a:latin typeface="+mj-lt"/>
            </a:endParaRPr>
          </a:p>
          <a:p>
            <a:endParaRPr sz="1000" b="1" dirty="0">
              <a:solidFill>
                <a:schemeClr val="dk1"/>
              </a:solidFill>
              <a:latin typeface="+mj-lt"/>
            </a:endParaRPr>
          </a:p>
          <a:p>
            <a:endParaRPr sz="1000" b="1" dirty="0">
              <a:solidFill>
                <a:schemeClr val="dk1"/>
              </a:solidFill>
              <a:latin typeface="+mj-lt"/>
            </a:endParaRPr>
          </a:p>
          <a:p>
            <a:endParaRPr sz="1000" dirty="0">
              <a:latin typeface="+mj-lt"/>
            </a:endParaRPr>
          </a:p>
          <a:p>
            <a:endParaRPr sz="1000" dirty="0">
              <a:latin typeface="+mj-lt"/>
            </a:endParaRPr>
          </a:p>
          <a:p>
            <a:endParaRPr sz="1000" b="1" dirty="0">
              <a:latin typeface="+mj-lt"/>
            </a:endParaRPr>
          </a:p>
          <a:p>
            <a:endParaRPr sz="1000" b="1"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p:txBody>
      </p:sp>
      <p:sp>
        <p:nvSpPr>
          <p:cNvPr id="13" name="TextBox 12">
            <a:extLst>
              <a:ext uri="{FF2B5EF4-FFF2-40B4-BE49-F238E27FC236}">
                <a16:creationId xmlns:a16="http://schemas.microsoft.com/office/drawing/2014/main" id="{BBB989E6-DECB-39E3-5A37-27FB3E4F23BA}"/>
              </a:ext>
            </a:extLst>
          </p:cNvPr>
          <p:cNvSpPr txBox="1"/>
          <p:nvPr/>
        </p:nvSpPr>
        <p:spPr>
          <a:xfrm>
            <a:off x="539074" y="2781326"/>
            <a:ext cx="3223594" cy="2862322"/>
          </a:xfrm>
          <a:prstGeom prst="rect">
            <a:avLst/>
          </a:prstGeom>
          <a:noFill/>
        </p:spPr>
        <p:txBody>
          <a:bodyPr wrap="square">
            <a:spAutoFit/>
          </a:bodyPr>
          <a:lstStyle/>
          <a:p>
            <a:pPr algn="ctr">
              <a:buSzPts val="1100"/>
            </a:pPr>
            <a:r>
              <a:rPr lang="en-GB" sz="2000" b="1" dirty="0">
                <a:solidFill>
                  <a:srgbClr val="0978FB"/>
                </a:solidFill>
                <a:latin typeface="Founders Grotesk Medium" panose="020B0603030202060203"/>
                <a:ea typeface="Gill Sans"/>
                <a:cs typeface="Gill Sans"/>
              </a:rPr>
              <a:t>Creativity:</a:t>
            </a:r>
          </a:p>
          <a:p>
            <a:pPr algn="ctr">
              <a:buSzPts val="1100"/>
            </a:pPr>
            <a:r>
              <a:rPr lang="en-GB" sz="2000" dirty="0">
                <a:solidFill>
                  <a:srgbClr val="0978FB"/>
                </a:solidFill>
                <a:latin typeface="Founders Grotesk Medium" panose="020B0603030202060203"/>
                <a:ea typeface="Gill Sans"/>
                <a:cs typeface="Gill Sans"/>
              </a:rPr>
              <a:t>Encourage their imagination and welcome creative input from children.</a:t>
            </a:r>
          </a:p>
          <a:p>
            <a:pPr algn="ctr">
              <a:buSzPts val="1100"/>
            </a:pPr>
            <a:endParaRPr lang="en-GB" sz="2000" dirty="0">
              <a:solidFill>
                <a:srgbClr val="0978FB"/>
              </a:solidFill>
              <a:latin typeface="Founders Grotesk Medium" panose="020B0603030202060203"/>
              <a:ea typeface="Gill Sans"/>
              <a:cs typeface="Gill Sans"/>
            </a:endParaRPr>
          </a:p>
          <a:p>
            <a:pPr algn="ctr">
              <a:buSzPts val="1100"/>
            </a:pPr>
            <a:r>
              <a:rPr lang="en-GB" sz="2000" b="1" dirty="0">
                <a:solidFill>
                  <a:srgbClr val="0978FB"/>
                </a:solidFill>
                <a:latin typeface="Founders Grotesk Medium" panose="020B0603030202060203"/>
                <a:ea typeface="Gill Sans"/>
                <a:cs typeface="Gill Sans"/>
              </a:rPr>
              <a:t>Co-Creation:</a:t>
            </a:r>
          </a:p>
          <a:p>
            <a:pPr algn="ctr">
              <a:buSzPts val="1100"/>
            </a:pPr>
            <a:r>
              <a:rPr lang="en-GB" sz="2000" dirty="0">
                <a:solidFill>
                  <a:srgbClr val="0978FB"/>
                </a:solidFill>
                <a:latin typeface="Founders Grotesk Medium" panose="020B0603030202060203"/>
                <a:ea typeface="Gill Sans"/>
                <a:cs typeface="Gill Sans"/>
              </a:rPr>
              <a:t>Enable play that is </a:t>
            </a:r>
            <a:br>
              <a:rPr lang="en-GB" sz="2000" dirty="0">
                <a:solidFill>
                  <a:srgbClr val="0978FB"/>
                </a:solidFill>
                <a:latin typeface="Founders Grotesk Medium" panose="020B0603030202060203"/>
                <a:ea typeface="Gill Sans"/>
                <a:cs typeface="Gill Sans"/>
              </a:rPr>
            </a:br>
            <a:r>
              <a:rPr lang="en-GB" sz="2000" dirty="0">
                <a:solidFill>
                  <a:srgbClr val="0978FB"/>
                </a:solidFill>
                <a:latin typeface="Founders Grotesk Medium" panose="020B0603030202060203"/>
                <a:ea typeface="Gill Sans"/>
                <a:cs typeface="Gill Sans"/>
              </a:rPr>
              <a:t>self-directed and facilitate spontaneity and freedom</a:t>
            </a:r>
          </a:p>
        </p:txBody>
      </p:sp>
      <p:sp>
        <p:nvSpPr>
          <p:cNvPr id="14" name="TextBox 13">
            <a:extLst>
              <a:ext uri="{FF2B5EF4-FFF2-40B4-BE49-F238E27FC236}">
                <a16:creationId xmlns:a16="http://schemas.microsoft.com/office/drawing/2014/main" id="{C6A824A8-47E4-879E-5D56-96C0C9EA0187}"/>
              </a:ext>
            </a:extLst>
          </p:cNvPr>
          <p:cNvSpPr txBox="1"/>
          <p:nvPr/>
        </p:nvSpPr>
        <p:spPr>
          <a:xfrm>
            <a:off x="4951181" y="3429000"/>
            <a:ext cx="6140372" cy="1615827"/>
          </a:xfrm>
          <a:prstGeom prst="rect">
            <a:avLst/>
          </a:prstGeom>
          <a:noFill/>
        </p:spPr>
        <p:txBody>
          <a:bodyPr wrap="square">
            <a:spAutoFit/>
          </a:bodyPr>
          <a:lstStyle/>
          <a:p>
            <a:r>
              <a:rPr lang="en-GB" sz="3300" b="1" dirty="0">
                <a:solidFill>
                  <a:schemeClr val="bg1"/>
                </a:solidFill>
                <a:latin typeface="Founders Grotesk Medium" panose="020B0603030202060203"/>
              </a:rPr>
              <a:t>Children and young people shape how they play and participate.</a:t>
            </a:r>
          </a:p>
        </p:txBody>
      </p:sp>
      <p:sp>
        <p:nvSpPr>
          <p:cNvPr id="15" name="TextBox 14">
            <a:extLst>
              <a:ext uri="{FF2B5EF4-FFF2-40B4-BE49-F238E27FC236}">
                <a16:creationId xmlns:a16="http://schemas.microsoft.com/office/drawing/2014/main" id="{ADA3213B-0391-59D8-4C0A-F5601EBC72E5}"/>
              </a:ext>
            </a:extLst>
          </p:cNvPr>
          <p:cNvSpPr txBox="1"/>
          <p:nvPr/>
        </p:nvSpPr>
        <p:spPr>
          <a:xfrm>
            <a:off x="388774" y="338668"/>
            <a:ext cx="9527122" cy="646331"/>
          </a:xfrm>
          <a:prstGeom prst="rect">
            <a:avLst/>
          </a:prstGeom>
          <a:noFill/>
        </p:spPr>
        <p:txBody>
          <a:bodyPr wrap="square">
            <a:spAutoFit/>
          </a:bodyPr>
          <a:lstStyle/>
          <a:p>
            <a:r>
              <a:rPr lang="en-GB" sz="3600" b="1" dirty="0">
                <a:solidFill>
                  <a:srgbClr val="0978FB"/>
                </a:solidFill>
                <a:latin typeface="Founders Grotesk Medium" panose="020B0603030202060203"/>
              </a:rPr>
              <a:t>Child-first Coaching Framework</a:t>
            </a:r>
            <a:endParaRPr lang="en-GB" sz="3600" dirty="0">
              <a:solidFill>
                <a:srgbClr val="0978FB"/>
              </a:solidFill>
              <a:latin typeface="Founders Grotesk Medium" panose="020B0603030202060203"/>
            </a:endParaRPr>
          </a:p>
        </p:txBody>
      </p:sp>
      <p:pic>
        <p:nvPicPr>
          <p:cNvPr id="17" name="Picture 16" descr="A blue circle with arrows pointing to different directions&#10;&#10;Description automatically generated">
            <a:extLst>
              <a:ext uri="{FF2B5EF4-FFF2-40B4-BE49-F238E27FC236}">
                <a16:creationId xmlns:a16="http://schemas.microsoft.com/office/drawing/2014/main" id="{A1B184A7-EEBF-3511-B197-2460E8BA6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584" y="1561253"/>
            <a:ext cx="1813413" cy="1901377"/>
          </a:xfrm>
          <a:prstGeom prst="rect">
            <a:avLst/>
          </a:prstGeom>
        </p:spPr>
      </p:pic>
    </p:spTree>
    <p:extLst>
      <p:ext uri="{BB962C8B-B14F-4D97-AF65-F5344CB8AC3E}">
        <p14:creationId xmlns:p14="http://schemas.microsoft.com/office/powerpoint/2010/main" val="4109248273"/>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F30ED-0ECF-A6AD-AA13-9C8D0A6C0ECC}"/>
              </a:ext>
            </a:extLst>
          </p:cNvPr>
          <p:cNvSpPr/>
          <p:nvPr/>
        </p:nvSpPr>
        <p:spPr>
          <a:xfrm>
            <a:off x="1" y="2810932"/>
            <a:ext cx="12192000" cy="4047067"/>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554FFAB-4128-6DF9-1AF5-4AA9C3AD0D85}"/>
              </a:ext>
            </a:extLst>
          </p:cNvPr>
          <p:cNvSpPr txBox="1"/>
          <p:nvPr/>
        </p:nvSpPr>
        <p:spPr>
          <a:xfrm>
            <a:off x="2171224" y="3005910"/>
            <a:ext cx="6005043" cy="830997"/>
          </a:xfrm>
          <a:prstGeom prst="rect">
            <a:avLst/>
          </a:prstGeom>
          <a:noFill/>
        </p:spPr>
        <p:txBody>
          <a:bodyPr wrap="square">
            <a:spAutoFit/>
          </a:bodyPr>
          <a:lstStyle/>
          <a:p>
            <a:r>
              <a:rPr lang="en-GB" sz="2400" dirty="0">
                <a:latin typeface="Founders Grotesk" panose="020B0503030202060203" pitchFamily="34" charset="77"/>
              </a:rPr>
              <a:t>Are the participants free to make choices before, during and after the activity?</a:t>
            </a:r>
          </a:p>
        </p:txBody>
      </p:sp>
      <p:sp>
        <p:nvSpPr>
          <p:cNvPr id="10" name="TextBox 9">
            <a:extLst>
              <a:ext uri="{FF2B5EF4-FFF2-40B4-BE49-F238E27FC236}">
                <a16:creationId xmlns:a16="http://schemas.microsoft.com/office/drawing/2014/main" id="{AF5E2C71-627C-2919-7364-2825D057F8E5}"/>
              </a:ext>
            </a:extLst>
          </p:cNvPr>
          <p:cNvSpPr txBox="1"/>
          <p:nvPr/>
        </p:nvSpPr>
        <p:spPr>
          <a:xfrm>
            <a:off x="2171222" y="4265146"/>
            <a:ext cx="8391527" cy="830997"/>
          </a:xfrm>
          <a:prstGeom prst="rect">
            <a:avLst/>
          </a:prstGeom>
          <a:noFill/>
        </p:spPr>
        <p:txBody>
          <a:bodyPr wrap="square">
            <a:spAutoFit/>
          </a:bodyPr>
          <a:lstStyle/>
          <a:p>
            <a:r>
              <a:rPr lang="en-GB" sz="2400" dirty="0">
                <a:latin typeface="Founders Grotesk" panose="020B0503030202060203" pitchFamily="34" charset="77"/>
              </a:rPr>
              <a:t>Which parts of practices would be best for you to give more space to the children to direct their own play?</a:t>
            </a:r>
          </a:p>
        </p:txBody>
      </p:sp>
      <p:sp>
        <p:nvSpPr>
          <p:cNvPr id="11" name="TextBox 10">
            <a:extLst>
              <a:ext uri="{FF2B5EF4-FFF2-40B4-BE49-F238E27FC236}">
                <a16:creationId xmlns:a16="http://schemas.microsoft.com/office/drawing/2014/main" id="{5EC79BD4-BBDC-1177-736F-7E8B6CBD1B60}"/>
              </a:ext>
            </a:extLst>
          </p:cNvPr>
          <p:cNvSpPr txBox="1"/>
          <p:nvPr/>
        </p:nvSpPr>
        <p:spPr>
          <a:xfrm>
            <a:off x="2124071" y="5500803"/>
            <a:ext cx="8438678" cy="830997"/>
          </a:xfrm>
          <a:prstGeom prst="rect">
            <a:avLst/>
          </a:prstGeom>
          <a:noFill/>
        </p:spPr>
        <p:txBody>
          <a:bodyPr wrap="square">
            <a:spAutoFit/>
          </a:bodyPr>
          <a:lstStyle/>
          <a:p>
            <a:r>
              <a:rPr lang="en-GB" sz="2400" dirty="0">
                <a:latin typeface="Founders Grotesk" panose="020B0503030202060203" pitchFamily="34" charset="77"/>
              </a:rPr>
              <a:t>How much freedom do you give the children and young people to direct their own activity on their own, with a peer, or in the group?</a:t>
            </a:r>
          </a:p>
        </p:txBody>
      </p:sp>
      <p:pic>
        <p:nvPicPr>
          <p:cNvPr id="4" name="Graphic 3">
            <a:extLst>
              <a:ext uri="{FF2B5EF4-FFF2-40B4-BE49-F238E27FC236}">
                <a16:creationId xmlns:a16="http://schemas.microsoft.com/office/drawing/2014/main" id="{47E9EAB1-0664-AB1B-D919-D7A93F0469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15" name="TextBox 14">
            <a:extLst>
              <a:ext uri="{FF2B5EF4-FFF2-40B4-BE49-F238E27FC236}">
                <a16:creationId xmlns:a16="http://schemas.microsoft.com/office/drawing/2014/main" id="{35587766-8107-3540-34C6-71CDC9C9B6DC}"/>
              </a:ext>
            </a:extLst>
          </p:cNvPr>
          <p:cNvSpPr txBox="1"/>
          <p:nvPr/>
        </p:nvSpPr>
        <p:spPr>
          <a:xfrm>
            <a:off x="2197631" y="544493"/>
            <a:ext cx="6052196" cy="860517"/>
          </a:xfrm>
          <a:prstGeom prst="rect">
            <a:avLst/>
          </a:prstGeom>
          <a:noFill/>
        </p:spPr>
        <p:txBody>
          <a:bodyPr wrap="square">
            <a:spAutoFit/>
          </a:bodyPr>
          <a:lstStyle/>
          <a:p>
            <a:r>
              <a:rPr lang="en-GB" sz="2400" dirty="0">
                <a:solidFill>
                  <a:srgbClr val="0570EB"/>
                </a:solidFill>
                <a:latin typeface="Founders Grotesk Medium" panose="020B0503030202060203" pitchFamily="34" charset="77"/>
              </a:rPr>
              <a:t>Children and young people shape how they play and participate.</a:t>
            </a:r>
          </a:p>
        </p:txBody>
      </p:sp>
      <p:pic>
        <p:nvPicPr>
          <p:cNvPr id="16" name="Picture 15" descr="A blue circle with arrows pointing to different directions&#10;&#10;Description automatically generated">
            <a:extLst>
              <a:ext uri="{FF2B5EF4-FFF2-40B4-BE49-F238E27FC236}">
                <a16:creationId xmlns:a16="http://schemas.microsoft.com/office/drawing/2014/main" id="{23B743AA-F26C-307C-77C3-A99E8495CB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822" y="295076"/>
            <a:ext cx="1276996" cy="1338940"/>
          </a:xfrm>
          <a:prstGeom prst="rect">
            <a:avLst/>
          </a:prstGeom>
        </p:spPr>
      </p:pic>
      <p:sp>
        <p:nvSpPr>
          <p:cNvPr id="22" name="TextBox 21">
            <a:extLst>
              <a:ext uri="{FF2B5EF4-FFF2-40B4-BE49-F238E27FC236}">
                <a16:creationId xmlns:a16="http://schemas.microsoft.com/office/drawing/2014/main" id="{E3CC9272-D0E1-52D4-2238-4A653F10F87E}"/>
              </a:ext>
            </a:extLst>
          </p:cNvPr>
          <p:cNvSpPr txBox="1"/>
          <p:nvPr/>
        </p:nvSpPr>
        <p:spPr>
          <a:xfrm>
            <a:off x="0" y="1809670"/>
            <a:ext cx="12191999" cy="692049"/>
          </a:xfrm>
          <a:prstGeom prst="rect">
            <a:avLst/>
          </a:prstGeom>
          <a:solidFill>
            <a:srgbClr val="D5F32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defRPr/>
            </a:pPr>
            <a:r>
              <a:rPr lang="en-US" sz="3600" b="1" dirty="0">
                <a:solidFill>
                  <a:srgbClr val="0978FB"/>
                </a:solidFill>
                <a:latin typeface="Founders Grotesk Medium" panose="020B0603030202060203" pitchFamily="34" charset="0"/>
                <a:cs typeface="Gill Sans"/>
              </a:rPr>
              <a:t>   </a:t>
            </a:r>
            <a:r>
              <a:rPr lang="en-US" sz="3600" b="1" dirty="0">
                <a:latin typeface="Founders Grotesk Medium" panose="020B0603030202060203" pitchFamily="34" charset="0"/>
                <a:cs typeface="Gill Sans"/>
              </a:rPr>
              <a:t>Activity: </a:t>
            </a:r>
            <a:r>
              <a:rPr lang="en-GB" sz="2800" b="1" dirty="0">
                <a:latin typeface="Founders Grotesk Medium" panose="020B0603030202060203"/>
                <a:cs typeface="Gill Sans"/>
              </a:rPr>
              <a:t>Consider the questions regarding CHOICE  </a:t>
            </a:r>
            <a:endParaRPr lang="en-GB" sz="2400" dirty="0">
              <a:latin typeface="Founders Grotesk Medium" panose="020B0603030202060203"/>
            </a:endParaRPr>
          </a:p>
        </p:txBody>
      </p:sp>
      <p:pic>
        <p:nvPicPr>
          <p:cNvPr id="23" name="Picture 22" descr="A blue circle with arrows pointing to different directions&#10;&#10;Description automatically generated">
            <a:extLst>
              <a:ext uri="{FF2B5EF4-FFF2-40B4-BE49-F238E27FC236}">
                <a16:creationId xmlns:a16="http://schemas.microsoft.com/office/drawing/2014/main" id="{23B44818-005D-EF8A-9FD1-33B6F7FB2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822" y="2985900"/>
            <a:ext cx="1020740" cy="1070254"/>
          </a:xfrm>
          <a:prstGeom prst="rect">
            <a:avLst/>
          </a:prstGeom>
        </p:spPr>
      </p:pic>
      <p:pic>
        <p:nvPicPr>
          <p:cNvPr id="24" name="Picture 23" descr="A blue circle with arrows pointing to different directions&#10;&#10;Description automatically generated">
            <a:extLst>
              <a:ext uri="{FF2B5EF4-FFF2-40B4-BE49-F238E27FC236}">
                <a16:creationId xmlns:a16="http://schemas.microsoft.com/office/drawing/2014/main" id="{0BBE90AB-B71A-76E6-BCCC-5980177BB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822" y="4210760"/>
            <a:ext cx="1020740" cy="1070254"/>
          </a:xfrm>
          <a:prstGeom prst="rect">
            <a:avLst/>
          </a:prstGeom>
        </p:spPr>
      </p:pic>
      <p:pic>
        <p:nvPicPr>
          <p:cNvPr id="25" name="Picture 24" descr="A blue circle with arrows pointing to different directions&#10;&#10;Description automatically generated">
            <a:extLst>
              <a:ext uri="{FF2B5EF4-FFF2-40B4-BE49-F238E27FC236}">
                <a16:creationId xmlns:a16="http://schemas.microsoft.com/office/drawing/2014/main" id="{D1367287-B2BF-01C4-5A0A-CE9301E00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822" y="5441944"/>
            <a:ext cx="1020740" cy="1070254"/>
          </a:xfrm>
          <a:prstGeom prst="rect">
            <a:avLst/>
          </a:prstGeom>
        </p:spPr>
      </p:pic>
    </p:spTree>
    <p:extLst>
      <p:ext uri="{BB962C8B-B14F-4D97-AF65-F5344CB8AC3E}">
        <p14:creationId xmlns:p14="http://schemas.microsoft.com/office/powerpoint/2010/main" val="913548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7" name="Graphic 6">
            <a:extLst>
              <a:ext uri="{FF2B5EF4-FFF2-40B4-BE49-F238E27FC236}">
                <a16:creationId xmlns:a16="http://schemas.microsoft.com/office/drawing/2014/main" id="{F05B7477-C68F-6B52-EA81-A7091D8977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14" name="TextBox 13">
            <a:extLst>
              <a:ext uri="{FF2B5EF4-FFF2-40B4-BE49-F238E27FC236}">
                <a16:creationId xmlns:a16="http://schemas.microsoft.com/office/drawing/2014/main" id="{7F16AF54-2B89-DEA3-E52E-0EDC526E6E56}"/>
              </a:ext>
            </a:extLst>
          </p:cNvPr>
          <p:cNvSpPr txBox="1"/>
          <p:nvPr/>
        </p:nvSpPr>
        <p:spPr>
          <a:xfrm>
            <a:off x="1623211" y="1382936"/>
            <a:ext cx="98705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0370EB"/>
                </a:solidFill>
                <a:latin typeface="Founders Grotesk Medium" panose="020B0603030202060203" pitchFamily="34" charset="0"/>
              </a:rPr>
              <a:t>Choice: </a:t>
            </a:r>
            <a:r>
              <a:rPr lang="en-GB" sz="2400" dirty="0">
                <a:latin typeface="Founders Grotesk Medium" panose="020B0603030202060203" pitchFamily="34" charset="0"/>
              </a:rPr>
              <a:t>Children and young people </a:t>
            </a:r>
            <a:r>
              <a:rPr lang="en-GB" sz="2400" dirty="0">
                <a:latin typeface="Founders Grotesk Medium" panose="020B0503030202060203" pitchFamily="34" charset="77"/>
              </a:rPr>
              <a:t>shape how they play and participate.</a:t>
            </a:r>
            <a:endParaRPr lang="en-GB" sz="2400" dirty="0">
              <a:latin typeface="Founders Grotesk Medium" panose="020B0603030202060203" pitchFamily="34" charset="0"/>
            </a:endParaRPr>
          </a:p>
        </p:txBody>
      </p:sp>
      <p:pic>
        <p:nvPicPr>
          <p:cNvPr id="15" name="Picture 14" descr="A blue circle with arrows pointing to different directions&#10;&#10;Description automatically generated">
            <a:extLst>
              <a:ext uri="{FF2B5EF4-FFF2-40B4-BE49-F238E27FC236}">
                <a16:creationId xmlns:a16="http://schemas.microsoft.com/office/drawing/2014/main" id="{3353250D-B45F-FE70-E895-B8CF1BA56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851" y="1038999"/>
            <a:ext cx="1096360" cy="1149541"/>
          </a:xfrm>
          <a:prstGeom prst="rect">
            <a:avLst/>
          </a:prstGeom>
        </p:spPr>
      </p:pic>
      <p:sp>
        <p:nvSpPr>
          <p:cNvPr id="16" name="Rectangle 15">
            <a:extLst>
              <a:ext uri="{FF2B5EF4-FFF2-40B4-BE49-F238E27FC236}">
                <a16:creationId xmlns:a16="http://schemas.microsoft.com/office/drawing/2014/main" id="{85FC9D80-0B1C-6E37-BBB7-E12D3930AB8A}"/>
              </a:ext>
            </a:extLst>
          </p:cNvPr>
          <p:cNvSpPr/>
          <p:nvPr/>
        </p:nvSpPr>
        <p:spPr>
          <a:xfrm>
            <a:off x="1" y="2335316"/>
            <a:ext cx="12192000" cy="452268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6F4CE78-8482-3AD1-5CC1-8D40B2DAC8E4}"/>
              </a:ext>
            </a:extLst>
          </p:cNvPr>
          <p:cNvSpPr>
            <a:spLocks noChangeAspect="1"/>
          </p:cNvSpPr>
          <p:nvPr/>
        </p:nvSpPr>
        <p:spPr>
          <a:xfrm>
            <a:off x="365690" y="2660073"/>
            <a:ext cx="3606122" cy="3551073"/>
          </a:xfrm>
          <a:prstGeom prst="ellipse">
            <a:avLst/>
          </a:prstGeom>
          <a:solidFill>
            <a:srgbClr val="DAF526"/>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rPr>
              <a:t>Weaving play and creativity throughout the session is a great way to keep things enjoyable. It can be as simple as asking the children for suggestions on ways to make an activity different or more challenging. </a:t>
            </a:r>
          </a:p>
        </p:txBody>
      </p:sp>
      <p:sp>
        <p:nvSpPr>
          <p:cNvPr id="18" name="Oval 17">
            <a:extLst>
              <a:ext uri="{FF2B5EF4-FFF2-40B4-BE49-F238E27FC236}">
                <a16:creationId xmlns:a16="http://schemas.microsoft.com/office/drawing/2014/main" id="{28168833-306B-1368-7A89-41ADDA139252}"/>
              </a:ext>
            </a:extLst>
          </p:cNvPr>
          <p:cNvSpPr>
            <a:spLocks noChangeAspect="1"/>
          </p:cNvSpPr>
          <p:nvPr/>
        </p:nvSpPr>
        <p:spPr>
          <a:xfrm>
            <a:off x="4220390" y="2660073"/>
            <a:ext cx="3606122" cy="3551073"/>
          </a:xfrm>
          <a:prstGeom prst="ellipse">
            <a:avLst/>
          </a:prstGeom>
          <a:solidFill>
            <a:srgbClr val="DAF526"/>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rPr>
              <a:t>Give children some cones, balls, whatever equipment you have and ask them to create a new game. Suggest some skills they can incorporate in the game like kicking the ball or batting and then let them do their thing. </a:t>
            </a:r>
          </a:p>
        </p:txBody>
      </p:sp>
      <p:sp>
        <p:nvSpPr>
          <p:cNvPr id="19" name="Oval 18">
            <a:extLst>
              <a:ext uri="{FF2B5EF4-FFF2-40B4-BE49-F238E27FC236}">
                <a16:creationId xmlns:a16="http://schemas.microsoft.com/office/drawing/2014/main" id="{7AF7CFE2-6B8F-E6FE-3A4D-AB9B97C9AC51}"/>
              </a:ext>
            </a:extLst>
          </p:cNvPr>
          <p:cNvSpPr>
            <a:spLocks noChangeAspect="1"/>
          </p:cNvSpPr>
          <p:nvPr/>
        </p:nvSpPr>
        <p:spPr>
          <a:xfrm>
            <a:off x="8075090" y="2660073"/>
            <a:ext cx="3606122" cy="3551073"/>
          </a:xfrm>
          <a:prstGeom prst="ellipse">
            <a:avLst/>
          </a:prstGeom>
          <a:solidFill>
            <a:srgbClr val="DAF526"/>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Founders Grotesk" panose="020B0503030202060203" pitchFamily="34" charset="77"/>
            </a:endParaRPr>
          </a:p>
          <a:p>
            <a:pPr algn="ctr"/>
            <a:r>
              <a:rPr lang="en-GB" sz="1600" dirty="0">
                <a:solidFill>
                  <a:schemeClr val="tx1"/>
                </a:solidFill>
                <a:latin typeface="Founders Grotesk" panose="020B0503030202060203" pitchFamily="34" charset="77"/>
              </a:rPr>
              <a:t>For older children play might look different. It could be working in groups to create a new game. It could be working alone and creating a new routine, just for the fun of it. The key is being creative and having the freedom to express themselves. </a:t>
            </a:r>
          </a:p>
        </p:txBody>
      </p:sp>
    </p:spTree>
    <p:extLst>
      <p:ext uri="{BB962C8B-B14F-4D97-AF65-F5344CB8AC3E}">
        <p14:creationId xmlns:p14="http://schemas.microsoft.com/office/powerpoint/2010/main" val="2034452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E97A1AE9-EDE7-AC75-A3A4-805A42C214AA}"/>
              </a:ext>
            </a:extLst>
          </p:cNvPr>
          <p:cNvSpPr/>
          <p:nvPr/>
        </p:nvSpPr>
        <p:spPr>
          <a:xfrm>
            <a:off x="3232103" y="1594883"/>
            <a:ext cx="9679639" cy="5263117"/>
          </a:xfrm>
          <a:custGeom>
            <a:avLst/>
            <a:gdLst>
              <a:gd name="connsiteX0" fmla="*/ 4457891 w 9155428"/>
              <a:gd name="connsiteY0" fmla="*/ 1572 h 5125834"/>
              <a:gd name="connsiteX1" fmla="*/ 7268230 w 9155428"/>
              <a:gd name="connsiteY1" fmla="*/ 874230 h 5125834"/>
              <a:gd name="connsiteX2" fmla="*/ 9124293 w 9155428"/>
              <a:gd name="connsiteY2" fmla="*/ 5110822 h 5125834"/>
              <a:gd name="connsiteX3" fmla="*/ 9122215 w 9155428"/>
              <a:gd name="connsiteY3" fmla="*/ 5125834 h 5125834"/>
              <a:gd name="connsiteX4" fmla="*/ 33453 w 9155428"/>
              <a:gd name="connsiteY4" fmla="*/ 5125834 h 5125834"/>
              <a:gd name="connsiteX5" fmla="*/ 17388 w 9155428"/>
              <a:gd name="connsiteY5" fmla="*/ 4977309 h 5125834"/>
              <a:gd name="connsiteX6" fmla="*/ 1697058 w 9155428"/>
              <a:gd name="connsiteY6" fmla="*/ 1020072 h 5125834"/>
              <a:gd name="connsiteX7" fmla="*/ 4457891 w 9155428"/>
              <a:gd name="connsiteY7" fmla="*/ 1572 h 5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5428" h="5125834">
                <a:moveTo>
                  <a:pt x="4457891" y="1572"/>
                </a:moveTo>
                <a:cubicBezTo>
                  <a:pt x="5439916" y="-24136"/>
                  <a:pt x="6430193" y="265350"/>
                  <a:pt x="7268230" y="874230"/>
                </a:cubicBezTo>
                <a:cubicBezTo>
                  <a:pt x="8630040" y="1863660"/>
                  <a:pt x="9313946" y="3496036"/>
                  <a:pt x="9124293" y="5110822"/>
                </a:cubicBezTo>
                <a:lnTo>
                  <a:pt x="9122215" y="5125834"/>
                </a:lnTo>
                <a:lnTo>
                  <a:pt x="33453" y="5125834"/>
                </a:lnTo>
                <a:lnTo>
                  <a:pt x="17388" y="4977309"/>
                </a:lnTo>
                <a:cubicBezTo>
                  <a:pt x="-112546" y="3492612"/>
                  <a:pt x="489509" y="1997910"/>
                  <a:pt x="1697058" y="1020072"/>
                </a:cubicBezTo>
                <a:cubicBezTo>
                  <a:pt x="2502091" y="368179"/>
                  <a:pt x="3475865" y="27279"/>
                  <a:pt x="4457891" y="1572"/>
                </a:cubicBezTo>
                <a:close/>
              </a:path>
            </a:pathLst>
          </a:custGeom>
          <a:solidFill>
            <a:srgbClr val="0370E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AE67351F-1C91-0FDB-2905-640504F2DB52}"/>
              </a:ext>
            </a:extLst>
          </p:cNvPr>
          <p:cNvSpPr txBox="1"/>
          <p:nvPr/>
        </p:nvSpPr>
        <p:spPr>
          <a:xfrm>
            <a:off x="388774" y="338668"/>
            <a:ext cx="9527122" cy="646331"/>
          </a:xfrm>
          <a:prstGeom prst="rect">
            <a:avLst/>
          </a:prstGeom>
          <a:noFill/>
        </p:spPr>
        <p:txBody>
          <a:bodyPr wrap="square">
            <a:spAutoFit/>
          </a:bodyPr>
          <a:lstStyle/>
          <a:p>
            <a:r>
              <a:rPr lang="en-GB" sz="3600" b="1" dirty="0">
                <a:solidFill>
                  <a:srgbClr val="0978FB"/>
                </a:solidFill>
                <a:latin typeface="Founders Grotesk Medium" panose="020B0603030202060203"/>
              </a:rPr>
              <a:t>Child-first Coaching Framework</a:t>
            </a:r>
            <a:endParaRPr lang="en-GB" sz="3600" dirty="0">
              <a:solidFill>
                <a:srgbClr val="0978FB"/>
              </a:solidFill>
              <a:latin typeface="Founders Grotesk Medium" panose="020B0603030202060203"/>
            </a:endParaRPr>
          </a:p>
        </p:txBody>
      </p:sp>
      <p:sp>
        <p:nvSpPr>
          <p:cNvPr id="5" name="Rectangle 4">
            <a:extLst>
              <a:ext uri="{FF2B5EF4-FFF2-40B4-BE49-F238E27FC236}">
                <a16:creationId xmlns:a16="http://schemas.microsoft.com/office/drawing/2014/main" id="{ABAC4C87-E0CE-5D8F-CCAA-B426D272E4C2}"/>
              </a:ext>
            </a:extLst>
          </p:cNvPr>
          <p:cNvSpPr/>
          <p:nvPr/>
        </p:nvSpPr>
        <p:spPr>
          <a:xfrm>
            <a:off x="388774" y="1299505"/>
            <a:ext cx="3526959" cy="52198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1400" dirty="0">
              <a:solidFill>
                <a:schemeClr val="bg1"/>
              </a:solidFill>
              <a:latin typeface="Founders Grotesk Medium"/>
              <a:ea typeface="Gill Sans"/>
              <a:cs typeface="Gill Sans"/>
              <a:sym typeface="Gill Sans"/>
            </a:endParaRPr>
          </a:p>
        </p:txBody>
      </p:sp>
      <p:pic>
        <p:nvPicPr>
          <p:cNvPr id="7" name="Graphic 6">
            <a:extLst>
              <a:ext uri="{FF2B5EF4-FFF2-40B4-BE49-F238E27FC236}">
                <a16:creationId xmlns:a16="http://schemas.microsoft.com/office/drawing/2014/main" id="{F6999610-DE36-4ED4-A03E-D60A5F6677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9" name="Google Shape;222;p34">
            <a:extLst>
              <a:ext uri="{FF2B5EF4-FFF2-40B4-BE49-F238E27FC236}">
                <a16:creationId xmlns:a16="http://schemas.microsoft.com/office/drawing/2014/main" id="{938598A7-7959-C5F6-34D1-8283557766BB}"/>
              </a:ext>
            </a:extLst>
          </p:cNvPr>
          <p:cNvSpPr txBox="1"/>
          <p:nvPr/>
        </p:nvSpPr>
        <p:spPr>
          <a:xfrm>
            <a:off x="417982" y="1979953"/>
            <a:ext cx="3380729" cy="690103"/>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D5F42C"/>
                </a:solidFill>
                <a:latin typeface="Founders Grotesk Medium" panose="020B0603030202060203"/>
                <a:ea typeface="Gill Sans"/>
                <a:cs typeface="Gill Sans"/>
                <a:sym typeface="Gill Sans"/>
              </a:rPr>
              <a:t>The Right To Develop</a:t>
            </a:r>
          </a:p>
          <a:p>
            <a:pPr algn="ctr">
              <a:buSzPts val="1100"/>
            </a:pPr>
            <a:endParaRPr lang="en-GB" sz="1400" dirty="0">
              <a:solidFill>
                <a:srgbClr val="D5F42C"/>
              </a:solidFill>
              <a:latin typeface="+mj-lt"/>
              <a:ea typeface="Gill Sans"/>
              <a:cs typeface="Gill Sans"/>
            </a:endParaRPr>
          </a:p>
          <a:p>
            <a:pPr>
              <a:spcBef>
                <a:spcPts val="1600"/>
              </a:spcBef>
              <a:buClr>
                <a:schemeClr val="dk1"/>
              </a:buClr>
              <a:buSzPts val="1100"/>
            </a:pPr>
            <a:endParaRPr lang="en-GB" sz="800" b="1" dirty="0">
              <a:solidFill>
                <a:schemeClr val="dk1"/>
              </a:solidFill>
              <a:latin typeface="+mj-lt"/>
              <a:ea typeface="Gill Sans"/>
              <a:cs typeface="Gill Sans"/>
              <a:sym typeface="Gill Sans"/>
            </a:endParaRPr>
          </a:p>
          <a:p>
            <a:pPr>
              <a:spcBef>
                <a:spcPts val="1600"/>
              </a:spcBef>
              <a:buClr>
                <a:schemeClr val="dk1"/>
              </a:buClr>
              <a:buSzPts val="1100"/>
            </a:pPr>
            <a:endParaRPr sz="800" b="1" dirty="0">
              <a:solidFill>
                <a:srgbClr val="FF0000"/>
              </a:solidFill>
              <a:latin typeface="+mj-lt"/>
              <a:ea typeface="Gill Sans"/>
              <a:cs typeface="Gill Sans"/>
              <a:sym typeface="Gill Sans"/>
            </a:endParaRPr>
          </a:p>
          <a:p>
            <a:pPr>
              <a:spcBef>
                <a:spcPts val="1600"/>
              </a:spcBef>
              <a:buClr>
                <a:schemeClr val="dk1"/>
              </a:buClr>
              <a:buSzPts val="1100"/>
            </a:pPr>
            <a:endParaRPr sz="800" b="1" dirty="0">
              <a:solidFill>
                <a:schemeClr val="accent4"/>
              </a:solidFill>
              <a:latin typeface="+mj-lt"/>
              <a:ea typeface="Gill Sans"/>
              <a:cs typeface="Gill Sans"/>
              <a:sym typeface="Gill Sans"/>
            </a:endParaRPr>
          </a:p>
          <a:p>
            <a:pPr>
              <a:lnSpc>
                <a:spcPct val="115000"/>
              </a:lnSpc>
              <a:spcBef>
                <a:spcPts val="1600"/>
              </a:spcBef>
              <a:buClr>
                <a:schemeClr val="dk1"/>
              </a:buClr>
              <a:buSzPts val="1100"/>
            </a:pPr>
            <a:endParaRPr sz="600" dirty="0">
              <a:solidFill>
                <a:schemeClr val="dk1"/>
              </a:solidFill>
              <a:latin typeface="+mj-lt"/>
              <a:ea typeface="Gill Sans"/>
              <a:cs typeface="Gill Sans"/>
              <a:sym typeface="Gill Sans"/>
            </a:endParaRPr>
          </a:p>
          <a:p>
            <a:pPr>
              <a:lnSpc>
                <a:spcPct val="115000"/>
              </a:lnSpc>
              <a:buClr>
                <a:schemeClr val="dk1"/>
              </a:buClr>
              <a:buSzPts val="1100"/>
            </a:pPr>
            <a:endParaRPr sz="600" dirty="0">
              <a:solidFill>
                <a:schemeClr val="dk1"/>
              </a:solidFill>
              <a:latin typeface="+mj-lt"/>
              <a:ea typeface="Gill Sans"/>
              <a:cs typeface="Gill Sans"/>
              <a:sym typeface="Gill Sans"/>
            </a:endParaRPr>
          </a:p>
          <a:p>
            <a:pPr>
              <a:lnSpc>
                <a:spcPct val="115000"/>
              </a:lnSpc>
              <a:buClr>
                <a:schemeClr val="dk1"/>
              </a:buClr>
              <a:buSzPts val="1100"/>
            </a:pPr>
            <a:endParaRPr sz="600" b="1" dirty="0">
              <a:solidFill>
                <a:schemeClr val="dk1"/>
              </a:solidFill>
              <a:latin typeface="+mj-lt"/>
              <a:ea typeface="Gill Sans"/>
              <a:cs typeface="Gill Sans"/>
              <a:sym typeface="Gill Sans"/>
            </a:endParaRPr>
          </a:p>
          <a:p>
            <a:pPr>
              <a:lnSpc>
                <a:spcPct val="150000"/>
              </a:lnSpc>
              <a:buClr>
                <a:schemeClr val="dk1"/>
              </a:buClr>
              <a:buSzPts val="1100"/>
            </a:pPr>
            <a:endParaRPr sz="600" dirty="0">
              <a:solidFill>
                <a:schemeClr val="dk1"/>
              </a:solidFill>
              <a:latin typeface="+mj-lt"/>
              <a:ea typeface="Gill Sans"/>
              <a:cs typeface="Gill Sans"/>
              <a:sym typeface="Gill Sans"/>
            </a:endParaRPr>
          </a:p>
          <a:p>
            <a:pPr>
              <a:lnSpc>
                <a:spcPct val="150000"/>
              </a:lnSpc>
            </a:pPr>
            <a:endParaRPr sz="600" dirty="0">
              <a:latin typeface="+mj-lt"/>
            </a:endParaRPr>
          </a:p>
          <a:p>
            <a:pPr>
              <a:lnSpc>
                <a:spcPct val="150000"/>
              </a:lnSpc>
            </a:pPr>
            <a:endParaRPr sz="600" b="1" dirty="0">
              <a:solidFill>
                <a:schemeClr val="dk1"/>
              </a:solidFill>
              <a:latin typeface="+mj-lt"/>
            </a:endParaRPr>
          </a:p>
          <a:p>
            <a:pPr>
              <a:lnSpc>
                <a:spcPct val="115000"/>
              </a:lnSpc>
            </a:pPr>
            <a:endParaRPr sz="1200" dirty="0">
              <a:solidFill>
                <a:schemeClr val="dk1"/>
              </a:solidFill>
              <a:latin typeface="+mj-lt"/>
              <a:ea typeface="Calibri"/>
              <a:cs typeface="Calibri"/>
              <a:sym typeface="Calibri"/>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b="1" dirty="0">
              <a:solidFill>
                <a:schemeClr val="dk1"/>
              </a:solidFill>
              <a:latin typeface="+mj-lt"/>
            </a:endParaRPr>
          </a:p>
          <a:p>
            <a:endParaRPr sz="1000" b="1" dirty="0">
              <a:solidFill>
                <a:schemeClr val="dk1"/>
              </a:solidFill>
              <a:latin typeface="+mj-lt"/>
            </a:endParaRPr>
          </a:p>
          <a:p>
            <a:endParaRPr sz="1000" b="1" dirty="0">
              <a:solidFill>
                <a:schemeClr val="dk1"/>
              </a:solidFill>
              <a:latin typeface="+mj-lt"/>
            </a:endParaRPr>
          </a:p>
          <a:p>
            <a:endParaRPr sz="1000" dirty="0">
              <a:latin typeface="+mj-lt"/>
            </a:endParaRPr>
          </a:p>
          <a:p>
            <a:endParaRPr sz="1000" dirty="0">
              <a:latin typeface="+mj-lt"/>
            </a:endParaRPr>
          </a:p>
          <a:p>
            <a:endParaRPr sz="1000" b="1" dirty="0">
              <a:latin typeface="+mj-lt"/>
            </a:endParaRPr>
          </a:p>
          <a:p>
            <a:endParaRPr sz="1000" b="1"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p:txBody>
      </p:sp>
      <p:sp>
        <p:nvSpPr>
          <p:cNvPr id="10" name="TextBox 9">
            <a:extLst>
              <a:ext uri="{FF2B5EF4-FFF2-40B4-BE49-F238E27FC236}">
                <a16:creationId xmlns:a16="http://schemas.microsoft.com/office/drawing/2014/main" id="{FC3E4B4D-D97B-4726-CBBA-DD4CC3160CFD}"/>
              </a:ext>
            </a:extLst>
          </p:cNvPr>
          <p:cNvSpPr txBox="1"/>
          <p:nvPr/>
        </p:nvSpPr>
        <p:spPr>
          <a:xfrm>
            <a:off x="388774" y="1374970"/>
            <a:ext cx="3439147" cy="646331"/>
          </a:xfrm>
          <a:prstGeom prst="rect">
            <a:avLst/>
          </a:prstGeom>
          <a:noFill/>
        </p:spPr>
        <p:txBody>
          <a:bodyPr wrap="square">
            <a:spAutoFit/>
          </a:bodyPr>
          <a:lstStyle/>
          <a:p>
            <a:pPr algn="ctr"/>
            <a:r>
              <a:rPr lang="en-GB" sz="3600" b="1" dirty="0">
                <a:solidFill>
                  <a:srgbClr val="D5F42C"/>
                </a:solidFill>
                <a:latin typeface="Founders Grotesk Medium" panose="020B0603030202060203"/>
              </a:rPr>
              <a:t>Journey</a:t>
            </a:r>
            <a:endParaRPr lang="en-GB" sz="3600" dirty="0">
              <a:solidFill>
                <a:srgbClr val="D5F42C"/>
              </a:solidFill>
              <a:latin typeface="Founders Grotesk Medium" panose="020B0603030202060203"/>
            </a:endParaRPr>
          </a:p>
        </p:txBody>
      </p:sp>
      <p:pic>
        <p:nvPicPr>
          <p:cNvPr id="15" name="Picture 14" descr="A blue circle with white outline and a map&#10;&#10;Description automatically generated">
            <a:extLst>
              <a:ext uri="{FF2B5EF4-FFF2-40B4-BE49-F238E27FC236}">
                <a16:creationId xmlns:a16="http://schemas.microsoft.com/office/drawing/2014/main" id="{F60A9BDA-B07C-9AF6-D1D0-36E282700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8614" y="1594067"/>
            <a:ext cx="1884218" cy="1759912"/>
          </a:xfrm>
          <a:prstGeom prst="rect">
            <a:avLst/>
          </a:prstGeom>
        </p:spPr>
      </p:pic>
      <p:sp>
        <p:nvSpPr>
          <p:cNvPr id="17" name="TextBox 16">
            <a:extLst>
              <a:ext uri="{FF2B5EF4-FFF2-40B4-BE49-F238E27FC236}">
                <a16:creationId xmlns:a16="http://schemas.microsoft.com/office/drawing/2014/main" id="{419E7564-DADA-0BDD-B84A-74CB7EA52847}"/>
              </a:ext>
            </a:extLst>
          </p:cNvPr>
          <p:cNvSpPr txBox="1"/>
          <p:nvPr/>
        </p:nvSpPr>
        <p:spPr>
          <a:xfrm>
            <a:off x="447192" y="3016333"/>
            <a:ext cx="3380729" cy="3477875"/>
          </a:xfrm>
          <a:prstGeom prst="rect">
            <a:avLst/>
          </a:prstGeom>
          <a:noFill/>
        </p:spPr>
        <p:txBody>
          <a:bodyPr wrap="square">
            <a:spAutoFit/>
          </a:bodyPr>
          <a:lstStyle/>
          <a:p>
            <a:pPr algn="ctr">
              <a:buSzPts val="1100"/>
            </a:pPr>
            <a:r>
              <a:rPr lang="en-GB" sz="2000" b="1" dirty="0">
                <a:solidFill>
                  <a:srgbClr val="D5F42C"/>
                </a:solidFill>
                <a:latin typeface="Founders Grotesk Medium" panose="020B0603030202060203"/>
                <a:ea typeface="Gill Sans"/>
                <a:cs typeface="Gill Sans"/>
              </a:rPr>
              <a:t>Individual:</a:t>
            </a:r>
          </a:p>
          <a:p>
            <a:pPr algn="ctr">
              <a:buSzPts val="1100"/>
            </a:pPr>
            <a:r>
              <a:rPr lang="en-GB" sz="2000" dirty="0">
                <a:solidFill>
                  <a:srgbClr val="D5F42C"/>
                </a:solidFill>
                <a:latin typeface="Founders Grotesk Medium" panose="020B0603030202060203"/>
                <a:ea typeface="Gill Sans"/>
                <a:cs typeface="Gill Sans"/>
              </a:rPr>
              <a:t>Having an approach tailored to the needs and abilities of each child – ensuring everyone is included.</a:t>
            </a:r>
          </a:p>
          <a:p>
            <a:pPr algn="ctr">
              <a:buSzPts val="1100"/>
            </a:pPr>
            <a:endParaRPr lang="en-GB" sz="2000" dirty="0">
              <a:solidFill>
                <a:srgbClr val="D5F42C"/>
              </a:solidFill>
              <a:latin typeface="Founders Grotesk Medium" panose="020B0603030202060203"/>
              <a:ea typeface="Gill Sans"/>
              <a:cs typeface="Gill Sans"/>
            </a:endParaRPr>
          </a:p>
          <a:p>
            <a:pPr algn="ctr">
              <a:buSzPts val="1100"/>
            </a:pPr>
            <a:r>
              <a:rPr lang="en-GB" sz="2000" b="1" dirty="0">
                <a:solidFill>
                  <a:srgbClr val="D5F42C"/>
                </a:solidFill>
                <a:latin typeface="Founders Grotesk Medium" panose="020B0603030202060203"/>
                <a:ea typeface="Gill Sans"/>
                <a:cs typeface="Gill Sans"/>
              </a:rPr>
              <a:t>Holistic:</a:t>
            </a:r>
          </a:p>
          <a:p>
            <a:pPr algn="ctr">
              <a:buSzPts val="1100"/>
            </a:pPr>
            <a:r>
              <a:rPr lang="en-GB" sz="2000" dirty="0">
                <a:solidFill>
                  <a:srgbClr val="D5F42C"/>
                </a:solidFill>
                <a:latin typeface="Founders Grotesk Medium" panose="020B0603030202060203"/>
                <a:ea typeface="Gill Sans"/>
                <a:cs typeface="Gill Sans"/>
              </a:rPr>
              <a:t>Support the physical and mental development of the child depending on their best outcomes</a:t>
            </a:r>
            <a:r>
              <a:rPr lang="en-GB" sz="1800" dirty="0">
                <a:solidFill>
                  <a:srgbClr val="DAF526"/>
                </a:solidFill>
                <a:latin typeface="+mj-lt"/>
                <a:ea typeface="Gill Sans"/>
                <a:cs typeface="Gill Sans"/>
              </a:rPr>
              <a:t>.</a:t>
            </a:r>
          </a:p>
        </p:txBody>
      </p:sp>
      <p:sp>
        <p:nvSpPr>
          <p:cNvPr id="18" name="TextBox 17">
            <a:extLst>
              <a:ext uri="{FF2B5EF4-FFF2-40B4-BE49-F238E27FC236}">
                <a16:creationId xmlns:a16="http://schemas.microsoft.com/office/drawing/2014/main" id="{D82D3C47-E438-2CB1-0C4A-0CC4A03EB3ED}"/>
              </a:ext>
            </a:extLst>
          </p:cNvPr>
          <p:cNvSpPr txBox="1"/>
          <p:nvPr/>
        </p:nvSpPr>
        <p:spPr>
          <a:xfrm>
            <a:off x="5160680" y="3504021"/>
            <a:ext cx="5845987" cy="1615827"/>
          </a:xfrm>
          <a:prstGeom prst="rect">
            <a:avLst/>
          </a:prstGeom>
          <a:noFill/>
        </p:spPr>
        <p:txBody>
          <a:bodyPr wrap="square">
            <a:spAutoFit/>
          </a:bodyPr>
          <a:lstStyle/>
          <a:p>
            <a:r>
              <a:rPr lang="en-GB" sz="3300" b="1" dirty="0">
                <a:solidFill>
                  <a:schemeClr val="bg1"/>
                </a:solidFill>
                <a:latin typeface="Founders Grotesk Medium" panose="020B0603030202060203"/>
              </a:rPr>
              <a:t>Children and young people can develop holistically, in their own way.</a:t>
            </a:r>
          </a:p>
        </p:txBody>
      </p:sp>
    </p:spTree>
    <p:extLst>
      <p:ext uri="{BB962C8B-B14F-4D97-AF65-F5344CB8AC3E}">
        <p14:creationId xmlns:p14="http://schemas.microsoft.com/office/powerpoint/2010/main" val="840532207"/>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F30ED-0ECF-A6AD-AA13-9C8D0A6C0ECC}"/>
              </a:ext>
            </a:extLst>
          </p:cNvPr>
          <p:cNvSpPr/>
          <p:nvPr/>
        </p:nvSpPr>
        <p:spPr>
          <a:xfrm>
            <a:off x="1" y="2810932"/>
            <a:ext cx="12192000" cy="4047067"/>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a:extLst>
              <a:ext uri="{FF2B5EF4-FFF2-40B4-BE49-F238E27FC236}">
                <a16:creationId xmlns:a16="http://schemas.microsoft.com/office/drawing/2014/main" id="{CFD0C14A-242D-5E8C-E881-9E6FD66FD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8" name="TextBox 7">
            <a:extLst>
              <a:ext uri="{FF2B5EF4-FFF2-40B4-BE49-F238E27FC236}">
                <a16:creationId xmlns:a16="http://schemas.microsoft.com/office/drawing/2014/main" id="{485EE116-3598-4BDE-058B-7A3E51DC3B0A}"/>
              </a:ext>
            </a:extLst>
          </p:cNvPr>
          <p:cNvSpPr txBox="1"/>
          <p:nvPr/>
        </p:nvSpPr>
        <p:spPr>
          <a:xfrm>
            <a:off x="2124071" y="526200"/>
            <a:ext cx="6577017" cy="830997"/>
          </a:xfrm>
          <a:prstGeom prst="rect">
            <a:avLst/>
          </a:prstGeom>
          <a:noFill/>
        </p:spPr>
        <p:txBody>
          <a:bodyPr wrap="square">
            <a:spAutoFit/>
          </a:bodyPr>
          <a:lstStyle/>
          <a:p>
            <a:r>
              <a:rPr lang="en-GB" sz="2400" dirty="0">
                <a:solidFill>
                  <a:srgbClr val="0570EB"/>
                </a:solidFill>
                <a:latin typeface="Founders Grotesk Medium" panose="020B0503030202060203" pitchFamily="34" charset="77"/>
              </a:rPr>
              <a:t>Children and young people can develop holistically, in their own way.</a:t>
            </a:r>
          </a:p>
        </p:txBody>
      </p:sp>
      <p:sp>
        <p:nvSpPr>
          <p:cNvPr id="15" name="TextBox 14">
            <a:extLst>
              <a:ext uri="{FF2B5EF4-FFF2-40B4-BE49-F238E27FC236}">
                <a16:creationId xmlns:a16="http://schemas.microsoft.com/office/drawing/2014/main" id="{374D4697-8056-CFE9-C4C5-4EF93810EB9E}"/>
              </a:ext>
            </a:extLst>
          </p:cNvPr>
          <p:cNvSpPr txBox="1"/>
          <p:nvPr/>
        </p:nvSpPr>
        <p:spPr>
          <a:xfrm>
            <a:off x="2171225" y="3005910"/>
            <a:ext cx="7651937" cy="830997"/>
          </a:xfrm>
          <a:prstGeom prst="rect">
            <a:avLst/>
          </a:prstGeom>
          <a:noFill/>
        </p:spPr>
        <p:txBody>
          <a:bodyPr wrap="square">
            <a:spAutoFit/>
          </a:bodyPr>
          <a:lstStyle/>
          <a:p>
            <a:r>
              <a:rPr lang="en-GB" sz="2400" dirty="0">
                <a:latin typeface="Founders Grotesk" panose="020B0503030202060203" pitchFamily="34" charset="77"/>
              </a:rPr>
              <a:t>How do you approach understanding what the aspirations, goals and motivations of the individual children are?</a:t>
            </a:r>
          </a:p>
        </p:txBody>
      </p:sp>
      <p:sp>
        <p:nvSpPr>
          <p:cNvPr id="16" name="TextBox 15">
            <a:extLst>
              <a:ext uri="{FF2B5EF4-FFF2-40B4-BE49-F238E27FC236}">
                <a16:creationId xmlns:a16="http://schemas.microsoft.com/office/drawing/2014/main" id="{D1825A25-8B3C-BD9D-3665-69A53CC97A7F}"/>
              </a:ext>
            </a:extLst>
          </p:cNvPr>
          <p:cNvSpPr txBox="1"/>
          <p:nvPr/>
        </p:nvSpPr>
        <p:spPr>
          <a:xfrm>
            <a:off x="2171223" y="4265146"/>
            <a:ext cx="8391527" cy="830997"/>
          </a:xfrm>
          <a:prstGeom prst="rect">
            <a:avLst/>
          </a:prstGeom>
          <a:noFill/>
        </p:spPr>
        <p:txBody>
          <a:bodyPr wrap="square">
            <a:spAutoFit/>
          </a:bodyPr>
          <a:lstStyle/>
          <a:p>
            <a:r>
              <a:rPr lang="en-GB" sz="2400" dirty="0">
                <a:latin typeface="Founders Grotesk" panose="020B0503030202060203" pitchFamily="34" charset="77"/>
              </a:rPr>
              <a:t>How do you alter your approach during the practice to make sure each child is meeting their own objectives?</a:t>
            </a:r>
          </a:p>
        </p:txBody>
      </p:sp>
      <p:sp>
        <p:nvSpPr>
          <p:cNvPr id="17" name="TextBox 16">
            <a:extLst>
              <a:ext uri="{FF2B5EF4-FFF2-40B4-BE49-F238E27FC236}">
                <a16:creationId xmlns:a16="http://schemas.microsoft.com/office/drawing/2014/main" id="{A6ED591A-917B-19D9-8797-5757B9471448}"/>
              </a:ext>
            </a:extLst>
          </p:cNvPr>
          <p:cNvSpPr txBox="1"/>
          <p:nvPr/>
        </p:nvSpPr>
        <p:spPr>
          <a:xfrm>
            <a:off x="2124071" y="5500803"/>
            <a:ext cx="8668065" cy="830997"/>
          </a:xfrm>
          <a:prstGeom prst="rect">
            <a:avLst/>
          </a:prstGeom>
          <a:noFill/>
        </p:spPr>
        <p:txBody>
          <a:bodyPr wrap="square">
            <a:spAutoFit/>
          </a:bodyPr>
          <a:lstStyle/>
          <a:p>
            <a:r>
              <a:rPr lang="en-GB" sz="2400" dirty="0">
                <a:latin typeface="Founders Grotesk" panose="020B0503030202060203" pitchFamily="34" charset="77"/>
              </a:rPr>
              <a:t>What skills do you think children and young people are able to take back to their other sports and activities outside of the sessions? </a:t>
            </a:r>
          </a:p>
        </p:txBody>
      </p:sp>
      <p:sp>
        <p:nvSpPr>
          <p:cNvPr id="7" name="TextBox 6">
            <a:extLst>
              <a:ext uri="{FF2B5EF4-FFF2-40B4-BE49-F238E27FC236}">
                <a16:creationId xmlns:a16="http://schemas.microsoft.com/office/drawing/2014/main" id="{2B496E71-E88B-98B8-F2D2-3C3CE8A0803D}"/>
              </a:ext>
            </a:extLst>
          </p:cNvPr>
          <p:cNvSpPr txBox="1"/>
          <p:nvPr/>
        </p:nvSpPr>
        <p:spPr>
          <a:xfrm>
            <a:off x="0" y="1809670"/>
            <a:ext cx="12191999" cy="692049"/>
          </a:xfrm>
          <a:prstGeom prst="rect">
            <a:avLst/>
          </a:prstGeom>
          <a:solidFill>
            <a:srgbClr val="D5F32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defRPr/>
            </a:pPr>
            <a:r>
              <a:rPr lang="en-US" sz="3600" b="1" dirty="0">
                <a:solidFill>
                  <a:srgbClr val="0978FB"/>
                </a:solidFill>
                <a:latin typeface="Founders Grotesk Medium" panose="020B0603030202060203" pitchFamily="34" charset="0"/>
                <a:cs typeface="Gill Sans"/>
              </a:rPr>
              <a:t>   </a:t>
            </a:r>
            <a:r>
              <a:rPr lang="en-US" sz="3600" b="1" dirty="0">
                <a:latin typeface="Founders Grotesk Medium" panose="020B0603030202060203" pitchFamily="34" charset="0"/>
                <a:cs typeface="Gill Sans"/>
              </a:rPr>
              <a:t>Activity: </a:t>
            </a:r>
            <a:r>
              <a:rPr lang="en-GB" sz="2800" b="1" dirty="0">
                <a:latin typeface="Founders Grotesk Medium" panose="020B0603030202060203"/>
                <a:cs typeface="Gill Sans"/>
              </a:rPr>
              <a:t>Consider the questions regarding JOURNEY  </a:t>
            </a:r>
            <a:endParaRPr lang="en-GB" sz="2400" dirty="0">
              <a:latin typeface="Founders Grotesk Medium" panose="020B0603030202060203"/>
            </a:endParaRPr>
          </a:p>
        </p:txBody>
      </p:sp>
      <p:pic>
        <p:nvPicPr>
          <p:cNvPr id="12" name="Picture 11" descr="A blue circle with white outline and a map&#10;&#10;Description automatically generated">
            <a:extLst>
              <a:ext uri="{FF2B5EF4-FFF2-40B4-BE49-F238E27FC236}">
                <a16:creationId xmlns:a16="http://schemas.microsoft.com/office/drawing/2014/main" id="{5D693DA1-0D6E-7519-11BD-9E1E386F3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739" y="295076"/>
            <a:ext cx="1385652" cy="1294238"/>
          </a:xfrm>
          <a:prstGeom prst="rect">
            <a:avLst/>
          </a:prstGeom>
        </p:spPr>
      </p:pic>
      <p:pic>
        <p:nvPicPr>
          <p:cNvPr id="13" name="Picture 12" descr="A blue circle with white outline and a map&#10;&#10;Description automatically generated">
            <a:extLst>
              <a:ext uri="{FF2B5EF4-FFF2-40B4-BE49-F238E27FC236}">
                <a16:creationId xmlns:a16="http://schemas.microsoft.com/office/drawing/2014/main" id="{45A6E817-E201-B0F6-ADA1-3D2A4A9FA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682" y="2916910"/>
            <a:ext cx="1089142" cy="1017289"/>
          </a:xfrm>
          <a:prstGeom prst="rect">
            <a:avLst/>
          </a:prstGeom>
        </p:spPr>
      </p:pic>
      <p:pic>
        <p:nvPicPr>
          <p:cNvPr id="14" name="Picture 13" descr="A blue circle with white outline and a map&#10;&#10;Description automatically generated">
            <a:extLst>
              <a:ext uri="{FF2B5EF4-FFF2-40B4-BE49-F238E27FC236}">
                <a16:creationId xmlns:a16="http://schemas.microsoft.com/office/drawing/2014/main" id="{8CFAAB7D-2C76-8047-2E46-F2D3C5912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94" y="4078854"/>
            <a:ext cx="1089142" cy="1017289"/>
          </a:xfrm>
          <a:prstGeom prst="rect">
            <a:avLst/>
          </a:prstGeom>
        </p:spPr>
      </p:pic>
      <p:pic>
        <p:nvPicPr>
          <p:cNvPr id="21" name="Picture 20" descr="A blue circle with white outline and a map&#10;&#10;Description automatically generated">
            <a:extLst>
              <a:ext uri="{FF2B5EF4-FFF2-40B4-BE49-F238E27FC236}">
                <a16:creationId xmlns:a16="http://schemas.microsoft.com/office/drawing/2014/main" id="{A2D88AA8-D2EC-598C-471A-B9CAF6B9E5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94" y="5468426"/>
            <a:ext cx="1089142" cy="1017289"/>
          </a:xfrm>
          <a:prstGeom prst="rect">
            <a:avLst/>
          </a:prstGeom>
        </p:spPr>
      </p:pic>
    </p:spTree>
    <p:extLst>
      <p:ext uri="{BB962C8B-B14F-4D97-AF65-F5344CB8AC3E}">
        <p14:creationId xmlns:p14="http://schemas.microsoft.com/office/powerpoint/2010/main" val="3328537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18" name="Rectangle 17">
            <a:extLst>
              <a:ext uri="{FF2B5EF4-FFF2-40B4-BE49-F238E27FC236}">
                <a16:creationId xmlns:a16="http://schemas.microsoft.com/office/drawing/2014/main" id="{232D5724-3199-4C67-B030-53307FA3914C}"/>
              </a:ext>
            </a:extLst>
          </p:cNvPr>
          <p:cNvSpPr/>
          <p:nvPr/>
        </p:nvSpPr>
        <p:spPr>
          <a:xfrm>
            <a:off x="1" y="2343340"/>
            <a:ext cx="12192000" cy="4514660"/>
          </a:xfrm>
          <a:prstGeom prst="rect">
            <a:avLst/>
          </a:prstGeom>
          <a:solidFill>
            <a:srgbClr val="037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3797D7F-AFEA-8109-D7D4-9E4ED467B898}"/>
              </a:ext>
            </a:extLst>
          </p:cNvPr>
          <p:cNvSpPr>
            <a:spLocks noChangeAspect="1"/>
          </p:cNvSpPr>
          <p:nvPr/>
        </p:nvSpPr>
        <p:spPr>
          <a:xfrm>
            <a:off x="365690" y="2660073"/>
            <a:ext cx="3606122" cy="3551073"/>
          </a:xfrm>
          <a:prstGeom prst="ellipse">
            <a:avLst/>
          </a:prstGeom>
          <a:solidFill>
            <a:schemeClr val="tx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DAF526"/>
                </a:solidFill>
                <a:latin typeface="Founders Grotesk" panose="020B0503030202060203" pitchFamily="34" charset="0"/>
              </a:rPr>
              <a:t>When creating our coaching programmes we don’t just think about the sports skills the children will develop, we think about how the activities within the programme help develop other skills like communication, teamwork and problem solving.</a:t>
            </a:r>
          </a:p>
        </p:txBody>
      </p:sp>
      <p:sp>
        <p:nvSpPr>
          <p:cNvPr id="20" name="Oval 19">
            <a:extLst>
              <a:ext uri="{FF2B5EF4-FFF2-40B4-BE49-F238E27FC236}">
                <a16:creationId xmlns:a16="http://schemas.microsoft.com/office/drawing/2014/main" id="{64431F85-1B29-8D9F-75F8-C361F7DE633E}"/>
              </a:ext>
            </a:extLst>
          </p:cNvPr>
          <p:cNvSpPr>
            <a:spLocks noChangeAspect="1"/>
          </p:cNvSpPr>
          <p:nvPr/>
        </p:nvSpPr>
        <p:spPr>
          <a:xfrm>
            <a:off x="4284700" y="2660073"/>
            <a:ext cx="3606122" cy="3551073"/>
          </a:xfrm>
          <a:prstGeom prst="ellipse">
            <a:avLst/>
          </a:prstGeom>
          <a:solidFill>
            <a:schemeClr val="tx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D5F32F"/>
                </a:solidFill>
                <a:latin typeface="Founders Grotesk" panose="020B0503030202060203" pitchFamily="34" charset="0"/>
              </a:rPr>
              <a:t>At the beginning of a new term find out why each child is there. What do they want from these sessions? Is it to build self-confidence? Is it to be the best player? This information will help you shape the sessions you deliver so they meet their individual needs. </a:t>
            </a:r>
          </a:p>
        </p:txBody>
      </p:sp>
      <p:sp>
        <p:nvSpPr>
          <p:cNvPr id="21" name="Oval 20">
            <a:extLst>
              <a:ext uri="{FF2B5EF4-FFF2-40B4-BE49-F238E27FC236}">
                <a16:creationId xmlns:a16="http://schemas.microsoft.com/office/drawing/2014/main" id="{4E3A61D0-24B5-7070-E496-33F77B05CA05}"/>
              </a:ext>
            </a:extLst>
          </p:cNvPr>
          <p:cNvSpPr>
            <a:spLocks noChangeAspect="1"/>
          </p:cNvSpPr>
          <p:nvPr/>
        </p:nvSpPr>
        <p:spPr>
          <a:xfrm>
            <a:off x="8203709" y="2660073"/>
            <a:ext cx="3606122" cy="3551073"/>
          </a:xfrm>
          <a:prstGeom prst="ellipse">
            <a:avLst/>
          </a:prstGeom>
          <a:solidFill>
            <a:schemeClr val="tx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D5F32F"/>
                </a:solidFill>
                <a:latin typeface="Founders Grotesk" panose="020B0503030202060203" pitchFamily="34" charset="0"/>
              </a:rPr>
              <a:t>Provide options so children can choose what they do in the session. These options can be based on the feedback you received from them at the end of the last session. Or, they could be based on what they said they wanted to develop at the beginning of the term. Be prepared to adapt and flex activities so they meet the needs of the children. </a:t>
            </a:r>
          </a:p>
        </p:txBody>
      </p:sp>
      <p:sp>
        <p:nvSpPr>
          <p:cNvPr id="22" name="TextBox 21">
            <a:extLst>
              <a:ext uri="{FF2B5EF4-FFF2-40B4-BE49-F238E27FC236}">
                <a16:creationId xmlns:a16="http://schemas.microsoft.com/office/drawing/2014/main" id="{9F3BF886-BC63-1847-923E-1CD4E83C1F2B}"/>
              </a:ext>
            </a:extLst>
          </p:cNvPr>
          <p:cNvSpPr txBox="1"/>
          <p:nvPr/>
        </p:nvSpPr>
        <p:spPr>
          <a:xfrm>
            <a:off x="1623212" y="1234433"/>
            <a:ext cx="78494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rgbClr val="0370EB"/>
                </a:solidFill>
                <a:latin typeface="Founders Grotesk Medium" panose="020B0603030202060203" pitchFamily="34" charset="0"/>
              </a:rPr>
              <a:t>Journey: </a:t>
            </a:r>
            <a:r>
              <a:rPr lang="en-GB" sz="2400" dirty="0">
                <a:latin typeface="Founders Grotesk Medium" panose="020B0503030202060203" pitchFamily="34" charset="77"/>
              </a:rPr>
              <a:t>Children and young people can develop holistically, in their own way.</a:t>
            </a:r>
          </a:p>
          <a:p>
            <a:endParaRPr lang="en-US" sz="2400" dirty="0">
              <a:latin typeface="Founders Grotesk Medium" panose="020B0603030202060203" pitchFamily="34" charset="0"/>
            </a:endParaRPr>
          </a:p>
        </p:txBody>
      </p:sp>
      <p:pic>
        <p:nvPicPr>
          <p:cNvPr id="23" name="Picture 22" descr="A blue circle with white outline and a map&#10;&#10;Description automatically generated">
            <a:extLst>
              <a:ext uri="{FF2B5EF4-FFF2-40B4-BE49-F238E27FC236}">
                <a16:creationId xmlns:a16="http://schemas.microsoft.com/office/drawing/2014/main" id="{8496E11E-5040-7345-C60B-EA3941AC9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90" y="964546"/>
            <a:ext cx="1306629" cy="1220428"/>
          </a:xfrm>
          <a:prstGeom prst="rect">
            <a:avLst/>
          </a:prstGeom>
        </p:spPr>
      </p:pic>
      <p:pic>
        <p:nvPicPr>
          <p:cNvPr id="10" name="Graphic 9">
            <a:extLst>
              <a:ext uri="{FF2B5EF4-FFF2-40B4-BE49-F238E27FC236}">
                <a16:creationId xmlns:a16="http://schemas.microsoft.com/office/drawing/2014/main" id="{0AC32C43-4D8D-C0CD-69F7-BCBFE65F43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500" y="249201"/>
            <a:ext cx="1549484" cy="715345"/>
          </a:xfrm>
          <a:prstGeom prst="rect">
            <a:avLst/>
          </a:prstGeom>
        </p:spPr>
      </p:pic>
    </p:spTree>
    <p:extLst>
      <p:ext uri="{BB962C8B-B14F-4D97-AF65-F5344CB8AC3E}">
        <p14:creationId xmlns:p14="http://schemas.microsoft.com/office/powerpoint/2010/main" val="2699602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354600" y="2353217"/>
            <a:ext cx="9482800" cy="1520376"/>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4000" dirty="0">
                <a:solidFill>
                  <a:srgbClr val="D5F32F"/>
                </a:solidFill>
                <a:latin typeface="Founders Grotesk Medium" panose="020B0603030202060203" pitchFamily="34" charset="0"/>
                <a:ea typeface="Gill Sans"/>
                <a:cs typeface="Gill Sans"/>
                <a:sym typeface="Gill Sans"/>
              </a:rPr>
              <a:t>Be a Child-first Champion</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3200" i="0" u="none" strike="noStrike" kern="1200" cap="none" spc="0" normalizeH="0" baseline="0" noProof="0" dirty="0">
                <a:ln>
                  <a:noFill/>
                </a:ln>
                <a:solidFill>
                  <a:schemeClr val="bg1"/>
                </a:solidFill>
                <a:effectLst/>
                <a:uLnTx/>
                <a:uFillTx/>
                <a:latin typeface="Founders Grotesk Medium" panose="020B0603030202060203" pitchFamily="34" charset="0"/>
                <a:ea typeface="Gill Sans"/>
                <a:cs typeface="Gill Sans"/>
                <a:sym typeface="Gill Sans"/>
              </a:rPr>
              <a:t>Relating these principles back to my practice</a:t>
            </a:r>
          </a:p>
        </p:txBody>
      </p:sp>
    </p:spTree>
    <p:extLst>
      <p:ext uri="{BB962C8B-B14F-4D97-AF65-F5344CB8AC3E}">
        <p14:creationId xmlns:p14="http://schemas.microsoft.com/office/powerpoint/2010/main" val="1934222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304627" y="1878846"/>
            <a:ext cx="3582746" cy="3273163"/>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Google Shape;357;p47"/>
          <p:cNvSpPr txBox="1"/>
          <p:nvPr/>
        </p:nvSpPr>
        <p:spPr>
          <a:xfrm>
            <a:off x="4469648" y="2038639"/>
            <a:ext cx="3252703" cy="2780721"/>
          </a:xfrm>
          <a:prstGeom prst="rect">
            <a:avLst/>
          </a:prstGeom>
          <a:noFill/>
          <a:ln>
            <a:noFill/>
          </a:ln>
        </p:spPr>
        <p:txBody>
          <a:bodyPr spcFirstLastPara="1" wrap="square" lIns="121900" tIns="121900" rIns="121900" bIns="121900" anchor="t" anchorCtr="0">
            <a:spAutoFit/>
          </a:bodyPr>
          <a:lstStyle/>
          <a:p>
            <a:r>
              <a:rPr lang="en-GB" sz="3600" b="1" dirty="0">
                <a:latin typeface="Founders Grotesk" panose="020B0503030202060203" pitchFamily="34" charset="0"/>
                <a:cs typeface="Gill Sans" panose="020B0502020104020203" pitchFamily="34" charset="-79"/>
              </a:rPr>
              <a:t>1. How child-first is your coaching approach?</a:t>
            </a:r>
            <a:endParaRPr lang="en-GB" sz="3600" b="1" dirty="0">
              <a:latin typeface="Founders Grotesk" panose="020B0503030202060203" pitchFamily="34" charset="0"/>
            </a:endParaRPr>
          </a:p>
          <a:p>
            <a:pPr algn="ctr">
              <a:lnSpc>
                <a:spcPct val="114999"/>
              </a:lnSpc>
            </a:pPr>
            <a:endParaRPr lang="en-GB" b="1" dirty="0">
              <a:solidFill>
                <a:srgbClr val="0978FA"/>
              </a:solidFill>
              <a:latin typeface="Gill San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6D39901A-77AA-2F8E-9EC4-0E46ACD59C3C}"/>
              </a:ext>
            </a:extLst>
          </p:cNvPr>
          <p:cNvSpPr/>
          <p:nvPr/>
        </p:nvSpPr>
        <p:spPr>
          <a:xfrm>
            <a:off x="8289026" y="1878846"/>
            <a:ext cx="3780879" cy="3273163"/>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Google Shape;357;p47">
            <a:extLst>
              <a:ext uri="{FF2B5EF4-FFF2-40B4-BE49-F238E27FC236}">
                <a16:creationId xmlns:a16="http://schemas.microsoft.com/office/drawing/2014/main" id="{BE71EA15-C356-5660-6F30-CA3B0897A328}"/>
              </a:ext>
            </a:extLst>
          </p:cNvPr>
          <p:cNvSpPr txBox="1"/>
          <p:nvPr/>
        </p:nvSpPr>
        <p:spPr>
          <a:xfrm>
            <a:off x="8344735" y="2007342"/>
            <a:ext cx="3780878" cy="3570168"/>
          </a:xfrm>
          <a:prstGeom prst="rect">
            <a:avLst/>
          </a:prstGeom>
          <a:noFill/>
          <a:ln>
            <a:noFill/>
          </a:ln>
        </p:spPr>
        <p:txBody>
          <a:bodyPr spcFirstLastPara="1" wrap="square" lIns="121900" tIns="121900" rIns="121900" bIns="121900" anchor="t" anchorCtr="0">
            <a:spAutoFit/>
          </a:bodyPr>
          <a:lstStyle/>
          <a:p>
            <a:r>
              <a:rPr lang="en-GB" sz="3600" b="1" dirty="0">
                <a:latin typeface="Founders Grotesk" panose="020B0604020202020204" charset="0"/>
              </a:rPr>
              <a:t>2. </a:t>
            </a:r>
            <a:r>
              <a:rPr lang="en-GB" sz="3600" b="1" dirty="0">
                <a:latin typeface="Founders Grotesk" panose="020B0503030202060203" pitchFamily="34" charset="0"/>
                <a:cs typeface="Gill Sans" panose="020B0502020104020203" pitchFamily="34" charset="-79"/>
              </a:rPr>
              <a:t>How can you support </a:t>
            </a:r>
            <a:r>
              <a:rPr lang="en-GB" sz="3600" b="1" i="1" dirty="0">
                <a:latin typeface="Founders Grotesk" panose="020B0503030202060203" pitchFamily="34" charset="0"/>
                <a:cs typeface="Gill Sans" panose="020B0502020104020203" pitchFamily="34" charset="-79"/>
              </a:rPr>
              <a:t>voice, choice</a:t>
            </a:r>
            <a:r>
              <a:rPr lang="en-GB" sz="3600" b="1" dirty="0">
                <a:latin typeface="Founders Grotesk" panose="020B0503030202060203" pitchFamily="34" charset="0"/>
                <a:cs typeface="Gill Sans" panose="020B0502020104020203" pitchFamily="34" charset="-79"/>
              </a:rPr>
              <a:t> and </a:t>
            </a:r>
            <a:r>
              <a:rPr lang="en-GB" sz="3600" b="1" i="1" dirty="0">
                <a:latin typeface="Founders Grotesk" panose="020B0503030202060203" pitchFamily="34" charset="0"/>
                <a:cs typeface="Gill Sans" panose="020B0502020104020203" pitchFamily="34" charset="-79"/>
              </a:rPr>
              <a:t>journey</a:t>
            </a:r>
            <a:r>
              <a:rPr lang="en-GB" sz="3600" b="1" dirty="0">
                <a:latin typeface="Founders Grotesk" panose="020B0503030202060203" pitchFamily="34" charset="0"/>
                <a:cs typeface="Gill Sans" panose="020B0502020104020203" pitchFamily="34" charset="-79"/>
              </a:rPr>
              <a:t> in your coaching?</a:t>
            </a:r>
            <a:endParaRPr lang="en-GB" sz="3600" b="1" dirty="0">
              <a:latin typeface="Founders Grotesk" panose="020B0503030202060203" pitchFamily="34" charset="0"/>
            </a:endParaRPr>
          </a:p>
          <a:p>
            <a:endParaRPr lang="en-GB" sz="3600" b="1" dirty="0">
              <a:latin typeface="Founders Grotesk" panose="020B0604020202020204" charset="0"/>
            </a:endParaRPr>
          </a:p>
        </p:txBody>
      </p:sp>
      <p:pic>
        <p:nvPicPr>
          <p:cNvPr id="4" name="Picture 3" descr="A screen shot of a cellphone&#10;&#10;Description automatically generated">
            <a:extLst>
              <a:ext uri="{FF2B5EF4-FFF2-40B4-BE49-F238E27FC236}">
                <a16:creationId xmlns:a16="http://schemas.microsoft.com/office/drawing/2014/main" id="{EE1E84D8-E404-9403-9325-876A33F91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7" name="Picture 6" descr="A blue and green circle with text bubbles&#10;&#10;Description automatically generated">
            <a:extLst>
              <a:ext uri="{FF2B5EF4-FFF2-40B4-BE49-F238E27FC236}">
                <a16:creationId xmlns:a16="http://schemas.microsoft.com/office/drawing/2014/main" id="{26A4231B-B319-8EC0-D9AB-CBC252CA4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spTree>
    <p:extLst>
      <p:ext uri="{BB962C8B-B14F-4D97-AF65-F5344CB8AC3E}">
        <p14:creationId xmlns:p14="http://schemas.microsoft.com/office/powerpoint/2010/main" val="185855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903279" y="2469527"/>
            <a:ext cx="7185628" cy="1477287"/>
          </a:xfrm>
          <a:prstGeom prst="rect">
            <a:avLst/>
          </a:prstGeom>
          <a:noFill/>
          <a:ln>
            <a:noFill/>
          </a:ln>
        </p:spPr>
        <p:txBody>
          <a:bodyPr spcFirstLastPara="1" wrap="square" lIns="121900" tIns="121900" rIns="121900" bIns="121900" anchor="t" anchorCtr="0">
            <a:spAutoFit/>
          </a:bodyPr>
          <a:lstStyle/>
          <a:p>
            <a:r>
              <a:rPr lang="en-GB" sz="4000" b="1" dirty="0">
                <a:latin typeface="Founders Grotesk" panose="020B0503030202060203" pitchFamily="34" charset="0"/>
                <a:cs typeface="Gill Sans" panose="020B0502020104020203" pitchFamily="34" charset="-79"/>
              </a:rPr>
              <a:t>Talking points Discussion cards</a:t>
            </a:r>
          </a:p>
          <a:p>
            <a:r>
              <a:rPr lang="en-GB" sz="4000" dirty="0">
                <a:latin typeface="Founders Grotesk" panose="020B0503030202060203" pitchFamily="34" charset="0"/>
              </a:rPr>
              <a:t>Consider/discuss the question(s)</a:t>
            </a:r>
            <a:endParaRPr lang="en-GB" b="1" dirty="0">
              <a:solidFill>
                <a:srgbClr val="0978FA"/>
              </a:solidFill>
              <a:latin typeface="Gill Sans"/>
            </a:endParaRPr>
          </a:p>
        </p:txBody>
      </p:sp>
      <p:pic>
        <p:nvPicPr>
          <p:cNvPr id="3" name="Picture 2" descr="A screen shot of a cellphone&#10;&#10;Description automatically generated">
            <a:extLst>
              <a:ext uri="{FF2B5EF4-FFF2-40B4-BE49-F238E27FC236}">
                <a16:creationId xmlns:a16="http://schemas.microsoft.com/office/drawing/2014/main" id="{CD6E1015-D9F3-AB81-871B-787E8347D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4" name="Picture 3" descr="A blue and green circle with text bubbles&#10;&#10;Description automatically generated">
            <a:extLst>
              <a:ext uri="{FF2B5EF4-FFF2-40B4-BE49-F238E27FC236}">
                <a16:creationId xmlns:a16="http://schemas.microsoft.com/office/drawing/2014/main" id="{39A6721E-2A70-2AB1-6F97-C39CF46A8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7" name="Picture 6" descr="A blue and white chain&#10;&#10;Description automatically generated">
            <a:extLst>
              <a:ext uri="{FF2B5EF4-FFF2-40B4-BE49-F238E27FC236}">
                <a16:creationId xmlns:a16="http://schemas.microsoft.com/office/drawing/2014/main" id="{298A66C3-4C23-73B9-2F5E-407E236E8B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7069">
            <a:off x="4936553" y="3343611"/>
            <a:ext cx="8669574" cy="9005741"/>
          </a:xfrm>
          <a:prstGeom prst="rect">
            <a:avLst/>
          </a:prstGeom>
        </p:spPr>
      </p:pic>
    </p:spTree>
    <p:extLst>
      <p:ext uri="{BB962C8B-B14F-4D97-AF65-F5344CB8AC3E}">
        <p14:creationId xmlns:p14="http://schemas.microsoft.com/office/powerpoint/2010/main" val="221206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794800" y="2717840"/>
            <a:ext cx="8602400" cy="977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4100" b="1" i="0" u="none" strike="noStrike" kern="1200" cap="none" spc="0" normalizeH="0" baseline="0" noProof="0" dirty="0">
                <a:ln>
                  <a:noFill/>
                </a:ln>
                <a:solidFill>
                  <a:prstClr val="white"/>
                </a:solidFill>
                <a:effectLst/>
                <a:uLnTx/>
                <a:uFillTx/>
                <a:latin typeface="Founders Grotesk Medium" panose="020B0603030202060203" pitchFamily="34" charset="0"/>
                <a:ea typeface="Gill Sans"/>
                <a:cs typeface="Gill Sans"/>
                <a:sym typeface="Gill Sans"/>
              </a:rPr>
              <a:t>TITLE SLIDE 2</a:t>
            </a:r>
          </a:p>
        </p:txBody>
      </p:sp>
    </p:spTree>
    <p:extLst>
      <p:ext uri="{BB962C8B-B14F-4D97-AF65-F5344CB8AC3E}">
        <p14:creationId xmlns:p14="http://schemas.microsoft.com/office/powerpoint/2010/main" val="38338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1673265"/>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813127" y="52181"/>
            <a:ext cx="7185628" cy="1477287"/>
          </a:xfrm>
          <a:prstGeom prst="rect">
            <a:avLst/>
          </a:prstGeom>
          <a:noFill/>
          <a:ln>
            <a:noFill/>
          </a:ln>
        </p:spPr>
        <p:txBody>
          <a:bodyPr spcFirstLastPara="1" wrap="square" lIns="121900" tIns="121900" rIns="121900" bIns="121900" anchor="t" anchorCtr="0">
            <a:spAutoFit/>
          </a:bodyPr>
          <a:lstStyle/>
          <a:p>
            <a:r>
              <a:rPr lang="en-GB" sz="4000" b="1" dirty="0">
                <a:latin typeface="Founders Grotesk" panose="020B0503030202060203" pitchFamily="34" charset="0"/>
                <a:cs typeface="Gill Sans" panose="020B0502020104020203" pitchFamily="34" charset="-79"/>
              </a:rPr>
              <a:t>Talking points Discussion cards</a:t>
            </a:r>
          </a:p>
          <a:p>
            <a:r>
              <a:rPr lang="en-GB" sz="4000" dirty="0">
                <a:latin typeface="Founders Grotesk" panose="020B0503030202060203" pitchFamily="34" charset="0"/>
              </a:rPr>
              <a:t>Consider/discuss the question(s)</a:t>
            </a:r>
            <a:endParaRPr lang="en-GB" b="1" dirty="0">
              <a:solidFill>
                <a:srgbClr val="0978FA"/>
              </a:solidFill>
              <a:latin typeface="Gill Sans"/>
            </a:endParaRPr>
          </a:p>
        </p:txBody>
      </p:sp>
      <p:pic>
        <p:nvPicPr>
          <p:cNvPr id="4" name="Picture 3">
            <a:extLst>
              <a:ext uri="{FF2B5EF4-FFF2-40B4-BE49-F238E27FC236}">
                <a16:creationId xmlns:a16="http://schemas.microsoft.com/office/drawing/2014/main" id="{F41BEB43-2130-0960-1155-20989D7C2BE7}"/>
              </a:ext>
            </a:extLst>
          </p:cNvPr>
          <p:cNvPicPr>
            <a:picLocks noChangeAspect="1"/>
          </p:cNvPicPr>
          <p:nvPr/>
        </p:nvPicPr>
        <p:blipFill>
          <a:blip r:embed="rId3"/>
          <a:stretch>
            <a:fillRect/>
          </a:stretch>
        </p:blipFill>
        <p:spPr>
          <a:xfrm>
            <a:off x="4914267" y="2064188"/>
            <a:ext cx="2849595" cy="1962016"/>
          </a:xfrm>
          <a:prstGeom prst="rect">
            <a:avLst/>
          </a:prstGeom>
        </p:spPr>
      </p:pic>
      <p:pic>
        <p:nvPicPr>
          <p:cNvPr id="8" name="Picture 7">
            <a:extLst>
              <a:ext uri="{FF2B5EF4-FFF2-40B4-BE49-F238E27FC236}">
                <a16:creationId xmlns:a16="http://schemas.microsoft.com/office/drawing/2014/main" id="{64847ED5-BD08-E397-F352-35F2D998A90D}"/>
              </a:ext>
            </a:extLst>
          </p:cNvPr>
          <p:cNvPicPr>
            <a:picLocks noChangeAspect="1"/>
          </p:cNvPicPr>
          <p:nvPr/>
        </p:nvPicPr>
        <p:blipFill>
          <a:blip r:embed="rId4"/>
          <a:stretch>
            <a:fillRect/>
          </a:stretch>
        </p:blipFill>
        <p:spPr>
          <a:xfrm>
            <a:off x="8653060" y="2094829"/>
            <a:ext cx="2757622" cy="1900734"/>
          </a:xfrm>
          <a:prstGeom prst="rect">
            <a:avLst/>
          </a:prstGeom>
        </p:spPr>
      </p:pic>
      <p:pic>
        <p:nvPicPr>
          <p:cNvPr id="10" name="Picture 9">
            <a:extLst>
              <a:ext uri="{FF2B5EF4-FFF2-40B4-BE49-F238E27FC236}">
                <a16:creationId xmlns:a16="http://schemas.microsoft.com/office/drawing/2014/main" id="{FE3E86F8-5C86-2A8F-46A8-313AEB9D65B4}"/>
              </a:ext>
            </a:extLst>
          </p:cNvPr>
          <p:cNvPicPr>
            <a:picLocks noChangeAspect="1"/>
          </p:cNvPicPr>
          <p:nvPr/>
        </p:nvPicPr>
        <p:blipFill>
          <a:blip r:embed="rId5"/>
          <a:stretch>
            <a:fillRect/>
          </a:stretch>
        </p:blipFill>
        <p:spPr>
          <a:xfrm>
            <a:off x="4951164" y="4328798"/>
            <a:ext cx="2775799" cy="2417631"/>
          </a:xfrm>
          <a:prstGeom prst="rect">
            <a:avLst/>
          </a:prstGeom>
        </p:spPr>
      </p:pic>
      <p:pic>
        <p:nvPicPr>
          <p:cNvPr id="12" name="Picture 11">
            <a:extLst>
              <a:ext uri="{FF2B5EF4-FFF2-40B4-BE49-F238E27FC236}">
                <a16:creationId xmlns:a16="http://schemas.microsoft.com/office/drawing/2014/main" id="{28D25CC4-43DF-DAFD-C255-134CFED06C5C}"/>
              </a:ext>
            </a:extLst>
          </p:cNvPr>
          <p:cNvPicPr>
            <a:picLocks noChangeAspect="1"/>
          </p:cNvPicPr>
          <p:nvPr/>
        </p:nvPicPr>
        <p:blipFill>
          <a:blip r:embed="rId6"/>
          <a:stretch>
            <a:fillRect/>
          </a:stretch>
        </p:blipFill>
        <p:spPr>
          <a:xfrm>
            <a:off x="8562906" y="4328798"/>
            <a:ext cx="2757622" cy="2352166"/>
          </a:xfrm>
          <a:prstGeom prst="rect">
            <a:avLst/>
          </a:prstGeom>
        </p:spPr>
      </p:pic>
      <p:pic>
        <p:nvPicPr>
          <p:cNvPr id="7" name="Picture 6" descr="A screen shot of a cellphone&#10;&#10;Description automatically generated">
            <a:extLst>
              <a:ext uri="{FF2B5EF4-FFF2-40B4-BE49-F238E27FC236}">
                <a16:creationId xmlns:a16="http://schemas.microsoft.com/office/drawing/2014/main" id="{49F912AB-D99D-24BC-98D5-DAF793D53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9" name="Picture 8" descr="A blue and green circle with text bubbles&#10;&#10;Description automatically generated">
            <a:extLst>
              <a:ext uri="{FF2B5EF4-FFF2-40B4-BE49-F238E27FC236}">
                <a16:creationId xmlns:a16="http://schemas.microsoft.com/office/drawing/2014/main" id="{A937C983-6D46-AD9A-B276-9FCC84AA91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spTree>
    <p:extLst>
      <p:ext uri="{BB962C8B-B14F-4D97-AF65-F5344CB8AC3E}">
        <p14:creationId xmlns:p14="http://schemas.microsoft.com/office/powerpoint/2010/main" val="4189390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903279" y="2469527"/>
            <a:ext cx="7185628" cy="1477287"/>
          </a:xfrm>
          <a:prstGeom prst="rect">
            <a:avLst/>
          </a:prstGeom>
          <a:noFill/>
          <a:ln>
            <a:noFill/>
          </a:ln>
        </p:spPr>
        <p:txBody>
          <a:bodyPr spcFirstLastPara="1" wrap="square" lIns="121900" tIns="121900" rIns="121900" bIns="121900" anchor="t" anchorCtr="0">
            <a:spAutoFit/>
          </a:bodyPr>
          <a:lstStyle/>
          <a:p>
            <a:r>
              <a:rPr lang="en-GB" sz="4000" b="1" dirty="0">
                <a:latin typeface="Founders Grotesk" panose="020B0503030202060203" pitchFamily="34" charset="0"/>
                <a:cs typeface="Gill Sans" panose="020B0502020104020203" pitchFamily="34" charset="-79"/>
              </a:rPr>
              <a:t>Scenarios cards</a:t>
            </a:r>
          </a:p>
          <a:p>
            <a:r>
              <a:rPr lang="en-GB" sz="4000" dirty="0">
                <a:latin typeface="Founders Grotesk" panose="020B0503030202060203" pitchFamily="34" charset="0"/>
              </a:rPr>
              <a:t>Consider/discuss the scenario(s)</a:t>
            </a:r>
            <a:endParaRPr lang="en-GB" b="1" dirty="0">
              <a:solidFill>
                <a:srgbClr val="0978FA"/>
              </a:solidFill>
              <a:latin typeface="Gill Sans"/>
            </a:endParaRPr>
          </a:p>
        </p:txBody>
      </p:sp>
      <p:pic>
        <p:nvPicPr>
          <p:cNvPr id="3" name="Picture 2" descr="A blue and white chain&#10;&#10;Description automatically generated">
            <a:extLst>
              <a:ext uri="{FF2B5EF4-FFF2-40B4-BE49-F238E27FC236}">
                <a16:creationId xmlns:a16="http://schemas.microsoft.com/office/drawing/2014/main" id="{AE4F05B1-50D7-32FE-09ED-177C88580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7069">
            <a:off x="4044924" y="2965230"/>
            <a:ext cx="8669574" cy="9005741"/>
          </a:xfrm>
          <a:prstGeom prst="rect">
            <a:avLst/>
          </a:prstGeom>
        </p:spPr>
      </p:pic>
      <p:pic>
        <p:nvPicPr>
          <p:cNvPr id="4" name="Picture 3" descr="A screen shot of a cellphone&#10;&#10;Description automatically generated">
            <a:extLst>
              <a:ext uri="{FF2B5EF4-FFF2-40B4-BE49-F238E27FC236}">
                <a16:creationId xmlns:a16="http://schemas.microsoft.com/office/drawing/2014/main" id="{1450EE25-AD67-C2AE-611A-3689AE2B5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7" name="Picture 6" descr="A blue and green circle with text bubbles&#10;&#10;Description automatically generated">
            <a:extLst>
              <a:ext uri="{FF2B5EF4-FFF2-40B4-BE49-F238E27FC236}">
                <a16:creationId xmlns:a16="http://schemas.microsoft.com/office/drawing/2014/main" id="{3A65BEB2-BB5A-2319-3E7F-B82AEA393C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spTree>
    <p:extLst>
      <p:ext uri="{BB962C8B-B14F-4D97-AF65-F5344CB8AC3E}">
        <p14:creationId xmlns:p14="http://schemas.microsoft.com/office/powerpoint/2010/main" val="2858128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1673265"/>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813127" y="52181"/>
            <a:ext cx="7185628" cy="1477287"/>
          </a:xfrm>
          <a:prstGeom prst="rect">
            <a:avLst/>
          </a:prstGeom>
          <a:noFill/>
          <a:ln>
            <a:noFill/>
          </a:ln>
        </p:spPr>
        <p:txBody>
          <a:bodyPr spcFirstLastPara="1" wrap="square" lIns="121900" tIns="121900" rIns="121900" bIns="121900" anchor="t" anchorCtr="0">
            <a:spAutoFit/>
          </a:bodyPr>
          <a:lstStyle/>
          <a:p>
            <a:r>
              <a:rPr lang="en-GB" sz="4000" b="1" dirty="0">
                <a:latin typeface="Founders Grotesk" panose="020B0503030202060203" pitchFamily="34" charset="0"/>
                <a:cs typeface="Gill Sans" panose="020B0502020104020203" pitchFamily="34" charset="-79"/>
              </a:rPr>
              <a:t>Scenarios cards</a:t>
            </a:r>
          </a:p>
          <a:p>
            <a:r>
              <a:rPr lang="en-GB" sz="4000" dirty="0">
                <a:latin typeface="Founders Grotesk" panose="020B0503030202060203" pitchFamily="34" charset="0"/>
              </a:rPr>
              <a:t>Consider/discuss the scenario(s)</a:t>
            </a:r>
            <a:endParaRPr lang="en-GB" b="1" dirty="0">
              <a:solidFill>
                <a:srgbClr val="0978FA"/>
              </a:solidFill>
              <a:latin typeface="Gill Sans"/>
            </a:endParaRPr>
          </a:p>
        </p:txBody>
      </p:sp>
      <p:pic>
        <p:nvPicPr>
          <p:cNvPr id="14" name="Picture 13">
            <a:extLst>
              <a:ext uri="{FF2B5EF4-FFF2-40B4-BE49-F238E27FC236}">
                <a16:creationId xmlns:a16="http://schemas.microsoft.com/office/drawing/2014/main" id="{4DF51115-CD9B-64E2-D6DE-67AFF4EDED37}"/>
              </a:ext>
            </a:extLst>
          </p:cNvPr>
          <p:cNvPicPr>
            <a:picLocks noChangeAspect="1"/>
          </p:cNvPicPr>
          <p:nvPr/>
        </p:nvPicPr>
        <p:blipFill>
          <a:blip r:embed="rId3"/>
          <a:stretch>
            <a:fillRect/>
          </a:stretch>
        </p:blipFill>
        <p:spPr>
          <a:xfrm>
            <a:off x="4916090" y="2146344"/>
            <a:ext cx="6501685" cy="3800617"/>
          </a:xfrm>
          <a:prstGeom prst="rect">
            <a:avLst/>
          </a:prstGeom>
        </p:spPr>
      </p:pic>
      <p:pic>
        <p:nvPicPr>
          <p:cNvPr id="3" name="Picture 2" descr="A screen shot of a cellphone&#10;&#10;Description automatically generated">
            <a:extLst>
              <a:ext uri="{FF2B5EF4-FFF2-40B4-BE49-F238E27FC236}">
                <a16:creationId xmlns:a16="http://schemas.microsoft.com/office/drawing/2014/main" id="{35DCA225-DFED-D825-C2E5-0A6557907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4" name="Picture 3" descr="A blue and green circle with text bubbles&#10;&#10;Description automatically generated">
            <a:extLst>
              <a:ext uri="{FF2B5EF4-FFF2-40B4-BE49-F238E27FC236}">
                <a16:creationId xmlns:a16="http://schemas.microsoft.com/office/drawing/2014/main" id="{52870141-CD01-E3BF-134E-E1A3A0054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spTree>
    <p:extLst>
      <p:ext uri="{BB962C8B-B14F-4D97-AF65-F5344CB8AC3E}">
        <p14:creationId xmlns:p14="http://schemas.microsoft.com/office/powerpoint/2010/main" val="1679412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903279" y="1844264"/>
            <a:ext cx="7185628" cy="3323946"/>
          </a:xfrm>
          <a:prstGeom prst="rect">
            <a:avLst/>
          </a:prstGeom>
          <a:noFill/>
          <a:ln>
            <a:noFill/>
          </a:ln>
        </p:spPr>
        <p:txBody>
          <a:bodyPr spcFirstLastPara="1" wrap="square" lIns="121900" tIns="121900" rIns="121900" bIns="121900" anchor="t" anchorCtr="0">
            <a:spAutoFit/>
          </a:bodyPr>
          <a:lstStyle/>
          <a:p>
            <a:r>
              <a:rPr lang="en-GB" sz="4000" b="1" dirty="0">
                <a:latin typeface="Founders Grotesk" panose="020B0503030202060203" pitchFamily="34" charset="0"/>
                <a:cs typeface="Gill Sans" panose="020B0502020104020203" pitchFamily="34" charset="-79"/>
              </a:rPr>
              <a:t>Story time</a:t>
            </a:r>
          </a:p>
          <a:p>
            <a:r>
              <a:rPr lang="en-GB" sz="4000" dirty="0">
                <a:latin typeface="Founders Grotesk" panose="020B0503030202060203" pitchFamily="34" charset="0"/>
              </a:rPr>
              <a:t>Read the story and reflect on the questions </a:t>
            </a:r>
          </a:p>
          <a:p>
            <a:r>
              <a:rPr lang="en-GB" sz="4000" b="1" dirty="0">
                <a:solidFill>
                  <a:srgbClr val="0978FA"/>
                </a:solidFill>
                <a:latin typeface="Founders Grotesk" panose="020B0503030202060203" pitchFamily="34" charset="0"/>
              </a:rPr>
              <a:t>OR</a:t>
            </a:r>
          </a:p>
          <a:p>
            <a:r>
              <a:rPr lang="en-GB" sz="4000" dirty="0">
                <a:latin typeface="Founders Grotesk" panose="020B0503030202060203" pitchFamily="34" charset="0"/>
              </a:rPr>
              <a:t>Write your own story!</a:t>
            </a:r>
            <a:endParaRPr lang="en-GB" dirty="0">
              <a:latin typeface="Gill Sans"/>
            </a:endParaRPr>
          </a:p>
        </p:txBody>
      </p:sp>
      <p:pic>
        <p:nvPicPr>
          <p:cNvPr id="3" name="Picture 2" descr="A screen shot of a cellphone&#10;&#10;Description automatically generated">
            <a:extLst>
              <a:ext uri="{FF2B5EF4-FFF2-40B4-BE49-F238E27FC236}">
                <a16:creationId xmlns:a16="http://schemas.microsoft.com/office/drawing/2014/main" id="{BCB2D9AB-3956-E5C2-9F68-6C96CE009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4" name="Picture 3" descr="A blue and green circle with text bubbles&#10;&#10;Description automatically generated">
            <a:extLst>
              <a:ext uri="{FF2B5EF4-FFF2-40B4-BE49-F238E27FC236}">
                <a16:creationId xmlns:a16="http://schemas.microsoft.com/office/drawing/2014/main" id="{94AE4759-04ED-5FE9-72C5-A7EFB36A4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7" name="Picture 6" descr="A blue and white chain&#10;&#10;Description automatically generated">
            <a:extLst>
              <a:ext uri="{FF2B5EF4-FFF2-40B4-BE49-F238E27FC236}">
                <a16:creationId xmlns:a16="http://schemas.microsoft.com/office/drawing/2014/main" id="{6A00EB31-FD5D-6968-F92D-B1D3EDEEE5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7069">
            <a:off x="9096283" y="1965105"/>
            <a:ext cx="8669574" cy="9005741"/>
          </a:xfrm>
          <a:prstGeom prst="rect">
            <a:avLst/>
          </a:prstGeom>
        </p:spPr>
      </p:pic>
    </p:spTree>
    <p:extLst>
      <p:ext uri="{BB962C8B-B14F-4D97-AF65-F5344CB8AC3E}">
        <p14:creationId xmlns:p14="http://schemas.microsoft.com/office/powerpoint/2010/main" val="3655817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C858F17B-F844-8BCB-5D0D-129C8C09FA57}"/>
              </a:ext>
            </a:extLst>
          </p:cNvPr>
          <p:cNvSpPr/>
          <p:nvPr/>
        </p:nvSpPr>
        <p:spPr>
          <a:xfrm>
            <a:off x="4142016" y="2471738"/>
            <a:ext cx="3903503" cy="4149574"/>
          </a:xfrm>
          <a:prstGeom prst="roundRect">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1C5B5261-10CD-CAEF-DF7F-463FECABF234}"/>
              </a:ext>
            </a:extLst>
          </p:cNvPr>
          <p:cNvSpPr/>
          <p:nvPr/>
        </p:nvSpPr>
        <p:spPr>
          <a:xfrm>
            <a:off x="8239300" y="2476989"/>
            <a:ext cx="3799865" cy="414957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3FC5839A-A8A4-D722-7F7B-FA9826E5822A}"/>
              </a:ext>
            </a:extLst>
          </p:cNvPr>
          <p:cNvSpPr/>
          <p:nvPr/>
        </p:nvSpPr>
        <p:spPr>
          <a:xfrm>
            <a:off x="228972" y="2476989"/>
            <a:ext cx="3775825" cy="4149574"/>
          </a:xfrm>
          <a:prstGeom prst="roundRect">
            <a:avLst/>
          </a:prstGeom>
          <a:solidFill>
            <a:srgbClr val="037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lue circle with white outline and a map&#10;&#10;Description automatically generated">
            <a:extLst>
              <a:ext uri="{FF2B5EF4-FFF2-40B4-BE49-F238E27FC236}">
                <a16:creationId xmlns:a16="http://schemas.microsoft.com/office/drawing/2014/main" id="{B26A7595-A268-E567-BBD5-722550E1F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030" y="1866009"/>
            <a:ext cx="1301512" cy="1215648"/>
          </a:xfrm>
          <a:prstGeom prst="rect">
            <a:avLst/>
          </a:prstGeom>
        </p:spPr>
      </p:pic>
      <p:pic>
        <p:nvPicPr>
          <p:cNvPr id="19" name="Picture 18" descr="A blue circle with arrows pointing to different directions&#10;&#10;Description automatically generated">
            <a:extLst>
              <a:ext uri="{FF2B5EF4-FFF2-40B4-BE49-F238E27FC236}">
                <a16:creationId xmlns:a16="http://schemas.microsoft.com/office/drawing/2014/main" id="{863C52AA-7CED-8F43-5191-C0178E6E0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3596" y="1866009"/>
            <a:ext cx="1211129" cy="1269878"/>
          </a:xfrm>
          <a:prstGeom prst="rect">
            <a:avLst/>
          </a:prstGeom>
        </p:spPr>
      </p:pic>
      <p:pic>
        <p:nvPicPr>
          <p:cNvPr id="20" name="Picture 19" descr="A blue circle with white text and two white speech bubbles&#10;&#10;Description automatically generated">
            <a:extLst>
              <a:ext uri="{FF2B5EF4-FFF2-40B4-BE49-F238E27FC236}">
                <a16:creationId xmlns:a16="http://schemas.microsoft.com/office/drawing/2014/main" id="{F1BFCFD0-8435-5958-9A26-0BF42AC16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5018" y="1866009"/>
            <a:ext cx="1215648" cy="1215648"/>
          </a:xfrm>
          <a:prstGeom prst="rect">
            <a:avLst/>
          </a:prstGeom>
        </p:spPr>
      </p:pic>
      <p:sp>
        <p:nvSpPr>
          <p:cNvPr id="2" name="Rectangle 1">
            <a:extLst>
              <a:ext uri="{FF2B5EF4-FFF2-40B4-BE49-F238E27FC236}">
                <a16:creationId xmlns:a16="http://schemas.microsoft.com/office/drawing/2014/main" id="{22EF8D72-A4A3-1D22-1C2B-BBA4A120EA63}"/>
              </a:ext>
            </a:extLst>
          </p:cNvPr>
          <p:cNvSpPr/>
          <p:nvPr/>
        </p:nvSpPr>
        <p:spPr>
          <a:xfrm>
            <a:off x="265299" y="2826327"/>
            <a:ext cx="3739498" cy="40316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800" dirty="0">
                <a:solidFill>
                  <a:schemeClr val="bg1"/>
                </a:solidFill>
                <a:latin typeface="Founders Grotesk" panose="020B0503030202060203" pitchFamily="34" charset="77"/>
                <a:cs typeface="Gill Sans" panose="020B0502020104020203"/>
              </a:rPr>
              <a:t>Do you have an agreed way to let the children ‘check in’ at the start of the practice?</a:t>
            </a:r>
          </a:p>
          <a:p>
            <a:pPr marL="285750" indent="-285750">
              <a:buFont typeface="Arial" panose="020B0604020202020204" pitchFamily="34" charset="0"/>
              <a:buChar char="•"/>
            </a:pPr>
            <a:r>
              <a:rPr lang="en-GB" sz="1800" dirty="0">
                <a:solidFill>
                  <a:schemeClr val="bg1"/>
                </a:solidFill>
                <a:latin typeface="Founders Grotesk" panose="020B0503030202060203" pitchFamily="34" charset="77"/>
              </a:rPr>
              <a:t>How do you create a range of different opportunities for the children and young people at your practice to share their views?</a:t>
            </a:r>
          </a:p>
          <a:p>
            <a:pPr marL="285750" indent="-285750">
              <a:buFont typeface="Arial" panose="020B0604020202020204" pitchFamily="34" charset="0"/>
              <a:buChar char="•"/>
            </a:pPr>
            <a:r>
              <a:rPr lang="en-GB" sz="1800" dirty="0">
                <a:solidFill>
                  <a:schemeClr val="bg1"/>
                </a:solidFill>
                <a:latin typeface="Founders Grotesk" panose="020B0503030202060203" pitchFamily="34" charset="77"/>
              </a:rPr>
              <a:t>What is the most effective strategy you use to encourage children and young people in practice to share what they think</a:t>
            </a:r>
            <a:r>
              <a:rPr lang="en-GB" sz="1400" dirty="0">
                <a:solidFill>
                  <a:schemeClr val="bg1"/>
                </a:solidFill>
                <a:latin typeface="Founders Grotesk" panose="020B0503030202060203" pitchFamily="34" charset="77"/>
              </a:rPr>
              <a:t>?</a:t>
            </a:r>
            <a:endParaRPr lang="en-GB" sz="1800" dirty="0">
              <a:solidFill>
                <a:schemeClr val="bg1"/>
              </a:solidFill>
              <a:latin typeface="Founders Grotesk" panose="020B0503030202060203" pitchFamily="34" charset="77"/>
            </a:endParaRPr>
          </a:p>
          <a:p>
            <a:r>
              <a:rPr lang="en-GB" sz="1800" dirty="0">
                <a:solidFill>
                  <a:schemeClr val="bg1"/>
                </a:solidFill>
                <a:latin typeface="Founders Grotesk" panose="020B0503030202060203" pitchFamily="34" charset="77"/>
                <a:cs typeface="Gill Sans" panose="020B0502020104020203"/>
              </a:rPr>
              <a:t> </a:t>
            </a:r>
            <a:endParaRPr lang="en-GB" sz="1800" dirty="0">
              <a:solidFill>
                <a:schemeClr val="bg1"/>
              </a:solidFill>
              <a:latin typeface="Founders Grotesk" panose="020B0503030202060203" pitchFamily="34" charset="77"/>
            </a:endParaRPr>
          </a:p>
        </p:txBody>
      </p:sp>
      <p:sp>
        <p:nvSpPr>
          <p:cNvPr id="3" name="Rectangle 2">
            <a:extLst>
              <a:ext uri="{FF2B5EF4-FFF2-40B4-BE49-F238E27FC236}">
                <a16:creationId xmlns:a16="http://schemas.microsoft.com/office/drawing/2014/main" id="{E01B56D8-F433-E4D6-DB7C-067AC1B325E7}"/>
              </a:ext>
            </a:extLst>
          </p:cNvPr>
          <p:cNvSpPr/>
          <p:nvPr/>
        </p:nvSpPr>
        <p:spPr>
          <a:xfrm>
            <a:off x="4210323" y="2966493"/>
            <a:ext cx="3604990" cy="40316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800" dirty="0">
                <a:solidFill>
                  <a:schemeClr val="tx1"/>
                </a:solidFill>
                <a:latin typeface="Founders Grotesk" panose="020B0503030202060203" pitchFamily="34" charset="77"/>
              </a:rPr>
              <a:t>Are the participants free to make choices before, during and after the activity?</a:t>
            </a:r>
          </a:p>
          <a:p>
            <a:pPr marL="285750" indent="-285750">
              <a:buFont typeface="Arial" panose="020B0604020202020204" pitchFamily="34" charset="0"/>
              <a:buChar char="•"/>
            </a:pPr>
            <a:r>
              <a:rPr lang="en-GB" sz="1800" dirty="0">
                <a:solidFill>
                  <a:schemeClr val="tx1"/>
                </a:solidFill>
                <a:latin typeface="Founders Grotesk" panose="020B0503030202060203" pitchFamily="34" charset="77"/>
              </a:rPr>
              <a:t>Which parts of practices would be best for you to give more space to the children to direct their own play?</a:t>
            </a:r>
          </a:p>
          <a:p>
            <a:pPr marL="285750" indent="-285750">
              <a:buFont typeface="Arial" panose="020B0604020202020204" pitchFamily="34" charset="0"/>
              <a:buChar char="•"/>
            </a:pPr>
            <a:r>
              <a:rPr lang="en-GB" sz="1800" dirty="0">
                <a:solidFill>
                  <a:schemeClr val="tx1"/>
                </a:solidFill>
                <a:latin typeface="Founders Grotesk" panose="020B0503030202060203" pitchFamily="34" charset="77"/>
              </a:rPr>
              <a:t>How much freedom do you give the children and young people to direct their own activity on their own, with a peer, or in the group?</a:t>
            </a:r>
          </a:p>
          <a:p>
            <a:pPr marL="285750" indent="-285750">
              <a:buFont typeface="Arial" panose="020B0604020202020204" pitchFamily="34" charset="0"/>
              <a:buChar char="•"/>
            </a:pPr>
            <a:endParaRPr lang="en-GB" sz="1800" dirty="0">
              <a:solidFill>
                <a:srgbClr val="0570EB"/>
              </a:solidFill>
              <a:latin typeface="Founders Grotesk" panose="020B0503030202060203" pitchFamily="34" charset="77"/>
            </a:endParaRPr>
          </a:p>
          <a:p>
            <a:pPr algn="ctr"/>
            <a:endParaRPr lang="en-GB" dirty="0">
              <a:latin typeface="Founders Grotesk" panose="020B0503030202060203" pitchFamily="34" charset="77"/>
            </a:endParaRPr>
          </a:p>
        </p:txBody>
      </p:sp>
      <p:sp>
        <p:nvSpPr>
          <p:cNvPr id="5" name="Rectangle 4">
            <a:extLst>
              <a:ext uri="{FF2B5EF4-FFF2-40B4-BE49-F238E27FC236}">
                <a16:creationId xmlns:a16="http://schemas.microsoft.com/office/drawing/2014/main" id="{54422FCA-9FA3-AF07-32A2-F2A7A9E49309}"/>
              </a:ext>
            </a:extLst>
          </p:cNvPr>
          <p:cNvSpPr/>
          <p:nvPr/>
        </p:nvSpPr>
        <p:spPr>
          <a:xfrm>
            <a:off x="8351675" y="3135887"/>
            <a:ext cx="3478222" cy="40316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rgbClr val="D5F32F"/>
                </a:solidFill>
                <a:latin typeface="Founders Grotesk" panose="020B0503030202060203" pitchFamily="34" charset="77"/>
              </a:rPr>
              <a:t>Do you check in with each child to find out what they want from the sessions?</a:t>
            </a:r>
          </a:p>
          <a:p>
            <a:pPr marL="285750" indent="-285750">
              <a:buFont typeface="Arial" panose="020B0604020202020204" pitchFamily="34" charset="0"/>
              <a:buChar char="•"/>
            </a:pPr>
            <a:r>
              <a:rPr lang="en-GB" dirty="0">
                <a:solidFill>
                  <a:srgbClr val="D5F32F"/>
                </a:solidFill>
                <a:latin typeface="Founders Grotesk" panose="020B0503030202060203" pitchFamily="34" charset="77"/>
              </a:rPr>
              <a:t>Do you support all personal development goals from confidence building to skills improvement?</a:t>
            </a:r>
          </a:p>
          <a:p>
            <a:pPr marL="285750" indent="-285750">
              <a:buFont typeface="Arial" panose="020B0604020202020204" pitchFamily="34" charset="0"/>
              <a:buChar char="•"/>
            </a:pPr>
            <a:r>
              <a:rPr lang="en-GB" dirty="0">
                <a:solidFill>
                  <a:srgbClr val="D5F32F"/>
                </a:solidFill>
                <a:latin typeface="Founders Grotesk" panose="020B0503030202060203" pitchFamily="34" charset="77"/>
              </a:rPr>
              <a:t>If a child changes their mind and wants to pursue a different goal, how do you react?</a:t>
            </a:r>
          </a:p>
          <a:p>
            <a:pPr marL="285750" indent="-285750">
              <a:buFont typeface="Arial" panose="020B0604020202020204" pitchFamily="34" charset="0"/>
              <a:buChar char="•"/>
            </a:pPr>
            <a:endParaRPr lang="en-GB" dirty="0">
              <a:solidFill>
                <a:srgbClr val="D5F32F"/>
              </a:solidFill>
              <a:latin typeface="Founders Grotesk" panose="020B0503030202060203" pitchFamily="34" charset="77"/>
            </a:endParaRPr>
          </a:p>
          <a:p>
            <a:pPr marL="285750" indent="-285750">
              <a:buFont typeface="Arial" panose="020B0604020202020204" pitchFamily="34" charset="0"/>
              <a:buChar char="•"/>
            </a:pPr>
            <a:endParaRPr lang="en-GB" dirty="0">
              <a:solidFill>
                <a:srgbClr val="D5F32F"/>
              </a:solidFill>
              <a:latin typeface="Founders Grotesk" panose="020B0503030202060203" pitchFamily="34" charset="77"/>
            </a:endParaRPr>
          </a:p>
          <a:p>
            <a:pPr marL="285750" indent="-285750">
              <a:buFont typeface="Arial" panose="020B0604020202020204" pitchFamily="34" charset="0"/>
              <a:buChar char="•"/>
            </a:pPr>
            <a:endParaRPr lang="en-GB" dirty="0">
              <a:solidFill>
                <a:schemeClr val="bg1"/>
              </a:solidFill>
              <a:latin typeface="Founders Grotesk" panose="020B0503030202060203" pitchFamily="34" charset="77"/>
            </a:endParaRPr>
          </a:p>
          <a:p>
            <a:pPr marL="285750" indent="-285750">
              <a:buFont typeface="Arial" panose="020B0604020202020204" pitchFamily="34" charset="0"/>
              <a:buChar char="•"/>
            </a:pPr>
            <a:endParaRPr lang="en-GB" dirty="0">
              <a:solidFill>
                <a:schemeClr val="bg1"/>
              </a:solidFill>
              <a:latin typeface="Founders Grotesk" panose="020B0503030202060203" pitchFamily="34" charset="77"/>
            </a:endParaRPr>
          </a:p>
        </p:txBody>
      </p:sp>
      <p:sp>
        <p:nvSpPr>
          <p:cNvPr id="10" name="TextBox 9">
            <a:extLst>
              <a:ext uri="{FF2B5EF4-FFF2-40B4-BE49-F238E27FC236}">
                <a16:creationId xmlns:a16="http://schemas.microsoft.com/office/drawing/2014/main" id="{23A2CDD6-3F7D-3F4A-5389-EDEF599E5121}"/>
              </a:ext>
            </a:extLst>
          </p:cNvPr>
          <p:cNvSpPr txBox="1"/>
          <p:nvPr/>
        </p:nvSpPr>
        <p:spPr>
          <a:xfrm>
            <a:off x="1521897" y="1047218"/>
            <a:ext cx="8127969" cy="707886"/>
          </a:xfrm>
          <a:prstGeom prst="rect">
            <a:avLst/>
          </a:prstGeom>
          <a:noFill/>
        </p:spPr>
        <p:txBody>
          <a:bodyPr wrap="square">
            <a:spAutoFit/>
          </a:bodyPr>
          <a:lstStyle/>
          <a:p>
            <a:r>
              <a:rPr lang="en-GB" sz="2000" dirty="0">
                <a:latin typeface="Founders Grotesk Medium" panose="020B0503030202060203" pitchFamily="34" charset="77"/>
              </a:rPr>
              <a:t>In pairs or in groups reflect on your current practice by asking each other the questions below. Short on time? Select one question from each pillar. </a:t>
            </a:r>
          </a:p>
        </p:txBody>
      </p:sp>
      <p:pic>
        <p:nvPicPr>
          <p:cNvPr id="11" name="Picture 2" descr="Play Their Way - Coaches: Join the Community | Play Their Way">
            <a:extLst>
              <a:ext uri="{FF2B5EF4-FFF2-40B4-BE49-F238E27FC236}">
                <a16:creationId xmlns:a16="http://schemas.microsoft.com/office/drawing/2014/main" id="{7D0E2766-20C9-76F6-52E3-8E93EE348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70476">
            <a:off x="189347" y="530581"/>
            <a:ext cx="1205064" cy="12050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314B6B7-1168-BAE0-494B-EAB7640AC225}"/>
              </a:ext>
            </a:extLst>
          </p:cNvPr>
          <p:cNvSpPr txBox="1"/>
          <p:nvPr/>
        </p:nvSpPr>
        <p:spPr>
          <a:xfrm>
            <a:off x="1521897" y="462244"/>
            <a:ext cx="71751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0570EB"/>
                </a:solidFill>
                <a:latin typeface="Founders Grotesk Medium" panose="020B0503030202060203" pitchFamily="34" charset="77"/>
              </a:rPr>
              <a:t>Reflection Activity</a:t>
            </a:r>
          </a:p>
        </p:txBody>
      </p:sp>
      <p:pic>
        <p:nvPicPr>
          <p:cNvPr id="13" name="Graphic 12">
            <a:extLst>
              <a:ext uri="{FF2B5EF4-FFF2-40B4-BE49-F238E27FC236}">
                <a16:creationId xmlns:a16="http://schemas.microsoft.com/office/drawing/2014/main" id="{19EEE120-9B29-4CB1-A14C-8BE7DFF97C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36500" y="249201"/>
            <a:ext cx="1549484" cy="715345"/>
          </a:xfrm>
          <a:prstGeom prst="rect">
            <a:avLst/>
          </a:prstGeom>
        </p:spPr>
      </p:pic>
    </p:spTree>
    <p:extLst>
      <p:ext uri="{BB962C8B-B14F-4D97-AF65-F5344CB8AC3E}">
        <p14:creationId xmlns:p14="http://schemas.microsoft.com/office/powerpoint/2010/main" val="308026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354600" y="2474933"/>
            <a:ext cx="9482800" cy="1591164"/>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4000" dirty="0">
                <a:solidFill>
                  <a:srgbClr val="D5F32F"/>
                </a:solidFill>
                <a:latin typeface="Founders Grotesk Medium" panose="020B0603030202060203" pitchFamily="34" charset="0"/>
                <a:ea typeface="Gill Sans"/>
                <a:cs typeface="Gill Sans"/>
                <a:sym typeface="Gill Sans"/>
              </a:rPr>
              <a:t>Child-first Champion Community</a:t>
            </a:r>
          </a:p>
          <a:p>
            <a:pPr marL="0" marR="0" lvl="0" indent="0" algn="ctr" defTabSz="914400" rtl="0" eaLnBrk="1" fontAlgn="auto" latinLnBrk="0" hangingPunct="1">
              <a:lnSpc>
                <a:spcPct val="115000"/>
              </a:lnSpc>
              <a:spcBef>
                <a:spcPts val="0"/>
              </a:spcBef>
              <a:spcAft>
                <a:spcPts val="0"/>
              </a:spcAft>
              <a:buClrTx/>
              <a:buSzTx/>
              <a:buFontTx/>
              <a:buNone/>
              <a:tabLst/>
              <a:defRPr/>
            </a:pPr>
            <a:r>
              <a:rPr lang="en-GB" sz="3600" dirty="0">
                <a:solidFill>
                  <a:schemeClr val="bg1"/>
                </a:solidFill>
                <a:latin typeface="Founders Grotesk Medium" panose="020B0603030202060203" pitchFamily="34" charset="0"/>
                <a:ea typeface="Gill Sans"/>
                <a:cs typeface="Gill Sans"/>
                <a:sym typeface="Gill Sans"/>
              </a:rPr>
              <a:t>Ready to join the movement?</a:t>
            </a:r>
          </a:p>
        </p:txBody>
      </p:sp>
    </p:spTree>
    <p:extLst>
      <p:ext uri="{BB962C8B-B14F-4D97-AF65-F5344CB8AC3E}">
        <p14:creationId xmlns:p14="http://schemas.microsoft.com/office/powerpoint/2010/main" val="465533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playing rugby&#10;&#10;Description automatically generated">
            <a:extLst>
              <a:ext uri="{FF2B5EF4-FFF2-40B4-BE49-F238E27FC236}">
                <a16:creationId xmlns:a16="http://schemas.microsoft.com/office/drawing/2014/main" id="{B698DF27-925A-C603-5F50-22232DAA8929}"/>
              </a:ext>
            </a:extLst>
          </p:cNvPr>
          <p:cNvPicPr>
            <a:picLocks noChangeAspect="1"/>
          </p:cNvPicPr>
          <p:nvPr/>
        </p:nvPicPr>
        <p:blipFill>
          <a:blip r:embed="rId3"/>
          <a:stretch>
            <a:fillRect/>
          </a:stretch>
        </p:blipFill>
        <p:spPr>
          <a:xfrm>
            <a:off x="6705600" y="0"/>
            <a:ext cx="5486400" cy="6858000"/>
          </a:xfrm>
          <a:prstGeom prst="rect">
            <a:avLst/>
          </a:prstGeom>
        </p:spPr>
      </p:pic>
      <p:sp>
        <p:nvSpPr>
          <p:cNvPr id="4" name="Rectangle 3">
            <a:extLst>
              <a:ext uri="{FF2B5EF4-FFF2-40B4-BE49-F238E27FC236}">
                <a16:creationId xmlns:a16="http://schemas.microsoft.com/office/drawing/2014/main" id="{90E855F1-EE17-72A6-1CA7-B57EC2F2ADC2}"/>
              </a:ext>
            </a:extLst>
          </p:cNvPr>
          <p:cNvSpPr/>
          <p:nvPr/>
        </p:nvSpPr>
        <p:spPr>
          <a:xfrm>
            <a:off x="0" y="6692900"/>
            <a:ext cx="12192000" cy="165100"/>
          </a:xfrm>
          <a:prstGeom prst="rect">
            <a:avLst/>
          </a:prstGeom>
          <a:solidFill>
            <a:srgbClr val="D7F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3B7BE2A-127D-25B2-6911-66B136E6669A}"/>
              </a:ext>
            </a:extLst>
          </p:cNvPr>
          <p:cNvSpPr txBox="1"/>
          <p:nvPr/>
        </p:nvSpPr>
        <p:spPr>
          <a:xfrm>
            <a:off x="304800" y="210199"/>
            <a:ext cx="6400800" cy="461665"/>
          </a:xfrm>
          <a:prstGeom prst="rect">
            <a:avLst/>
          </a:prstGeom>
          <a:noFill/>
        </p:spPr>
        <p:txBody>
          <a:bodyPr wrap="square">
            <a:spAutoFit/>
          </a:bodyPr>
          <a:lstStyle/>
          <a:p>
            <a:r>
              <a:rPr lang="en-GB" sz="2400" dirty="0">
                <a:solidFill>
                  <a:srgbClr val="0978FB"/>
                </a:solidFill>
                <a:latin typeface="Founders Grotesk Medium" panose="020B0503030202060203" pitchFamily="34" charset="77"/>
              </a:rPr>
              <a:t>Ways you can get involved and find out more…</a:t>
            </a:r>
          </a:p>
        </p:txBody>
      </p:sp>
      <p:sp>
        <p:nvSpPr>
          <p:cNvPr id="6" name="Rectangle 5">
            <a:extLst>
              <a:ext uri="{FF2B5EF4-FFF2-40B4-BE49-F238E27FC236}">
                <a16:creationId xmlns:a16="http://schemas.microsoft.com/office/drawing/2014/main" id="{F0CAD12B-4EC7-5239-D836-6EBD5F4BD433}"/>
              </a:ext>
            </a:extLst>
          </p:cNvPr>
          <p:cNvSpPr/>
          <p:nvPr/>
        </p:nvSpPr>
        <p:spPr>
          <a:xfrm>
            <a:off x="400050" y="1030813"/>
            <a:ext cx="1718594" cy="158987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hlinkClick r:id="rId4"/>
              </a:rPr>
              <a:t>Register</a:t>
            </a:r>
            <a:r>
              <a:rPr lang="en-GB" sz="1600" dirty="0">
                <a:solidFill>
                  <a:schemeClr val="tx1"/>
                </a:solidFill>
                <a:latin typeface="Founders Grotesk" panose="020B0503030202060203" pitchFamily="34" charset="77"/>
              </a:rPr>
              <a:t> to keep up to date with the latest news and content</a:t>
            </a:r>
          </a:p>
        </p:txBody>
      </p:sp>
      <p:sp>
        <p:nvSpPr>
          <p:cNvPr id="7" name="Rectangle 6">
            <a:extLst>
              <a:ext uri="{FF2B5EF4-FFF2-40B4-BE49-F238E27FC236}">
                <a16:creationId xmlns:a16="http://schemas.microsoft.com/office/drawing/2014/main" id="{92F38DC6-6374-ECD5-7D3D-AA3CE015A075}"/>
              </a:ext>
            </a:extLst>
          </p:cNvPr>
          <p:cNvSpPr/>
          <p:nvPr/>
        </p:nvSpPr>
        <p:spPr>
          <a:xfrm>
            <a:off x="2445505" y="1030813"/>
            <a:ext cx="1718594" cy="158987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rPr>
              <a:t>Connect with other coaches at monthly coach catch-ups</a:t>
            </a:r>
          </a:p>
        </p:txBody>
      </p:sp>
      <p:sp>
        <p:nvSpPr>
          <p:cNvPr id="8" name="Rectangle 7">
            <a:extLst>
              <a:ext uri="{FF2B5EF4-FFF2-40B4-BE49-F238E27FC236}">
                <a16:creationId xmlns:a16="http://schemas.microsoft.com/office/drawing/2014/main" id="{5FABFADB-C62A-575A-F77F-428ECA79E365}"/>
              </a:ext>
            </a:extLst>
          </p:cNvPr>
          <p:cNvSpPr/>
          <p:nvPr/>
        </p:nvSpPr>
        <p:spPr>
          <a:xfrm>
            <a:off x="400050" y="2876918"/>
            <a:ext cx="1718594" cy="158987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hlinkClick r:id="rId5"/>
              </a:rPr>
              <a:t>Create and lead </a:t>
            </a:r>
            <a:r>
              <a:rPr lang="en-GB" sz="1600" dirty="0">
                <a:solidFill>
                  <a:schemeClr val="tx1"/>
                </a:solidFill>
                <a:latin typeface="Founders Grotesk" panose="020B0503030202060203" pitchFamily="34" charset="77"/>
              </a:rPr>
              <a:t>a group in your area, bringing together like-minded coaches</a:t>
            </a:r>
          </a:p>
        </p:txBody>
      </p:sp>
      <p:sp>
        <p:nvSpPr>
          <p:cNvPr id="9" name="Rectangle 8">
            <a:extLst>
              <a:ext uri="{FF2B5EF4-FFF2-40B4-BE49-F238E27FC236}">
                <a16:creationId xmlns:a16="http://schemas.microsoft.com/office/drawing/2014/main" id="{110D1EF3-3925-074C-D357-D6F344BD27E7}"/>
              </a:ext>
            </a:extLst>
          </p:cNvPr>
          <p:cNvSpPr/>
          <p:nvPr/>
        </p:nvSpPr>
        <p:spPr>
          <a:xfrm>
            <a:off x="4490960" y="1030813"/>
            <a:ext cx="1718594" cy="158987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rPr>
              <a:t>Find your local coaching groups and share the Play Their Way message</a:t>
            </a:r>
          </a:p>
        </p:txBody>
      </p:sp>
      <p:sp>
        <p:nvSpPr>
          <p:cNvPr id="10" name="Rectangle 9">
            <a:extLst>
              <a:ext uri="{FF2B5EF4-FFF2-40B4-BE49-F238E27FC236}">
                <a16:creationId xmlns:a16="http://schemas.microsoft.com/office/drawing/2014/main" id="{BBC7A9CD-C90F-0B9F-9A96-6380D9ECD684}"/>
              </a:ext>
            </a:extLst>
          </p:cNvPr>
          <p:cNvSpPr/>
          <p:nvPr/>
        </p:nvSpPr>
        <p:spPr>
          <a:xfrm>
            <a:off x="2445505" y="2876918"/>
            <a:ext cx="1718594" cy="158987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hlinkClick r:id="rId6"/>
              </a:rPr>
              <a:t>Share your support </a:t>
            </a:r>
            <a:r>
              <a:rPr lang="en-GB" sz="1600" dirty="0">
                <a:solidFill>
                  <a:schemeClr val="tx1"/>
                </a:solidFill>
                <a:latin typeface="Founders Grotesk" panose="020B0503030202060203" pitchFamily="34" charset="77"/>
              </a:rPr>
              <a:t>to the Play Their Way movement on your social channels</a:t>
            </a:r>
          </a:p>
        </p:txBody>
      </p:sp>
      <p:sp>
        <p:nvSpPr>
          <p:cNvPr id="11" name="Rectangle 10">
            <a:extLst>
              <a:ext uri="{FF2B5EF4-FFF2-40B4-BE49-F238E27FC236}">
                <a16:creationId xmlns:a16="http://schemas.microsoft.com/office/drawing/2014/main" id="{EE9C382D-A091-42D7-F63D-D402B6807A42}"/>
              </a:ext>
            </a:extLst>
          </p:cNvPr>
          <p:cNvSpPr/>
          <p:nvPr/>
        </p:nvSpPr>
        <p:spPr>
          <a:xfrm>
            <a:off x="4490960" y="2876918"/>
            <a:ext cx="1718594" cy="158987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hlinkClick r:id="rId7"/>
              </a:rPr>
              <a:t>Share</a:t>
            </a:r>
            <a:r>
              <a:rPr lang="en-GB" sz="1600" dirty="0">
                <a:solidFill>
                  <a:schemeClr val="tx1"/>
                </a:solidFill>
                <a:latin typeface="Founders Grotesk" panose="020B0503030202060203" pitchFamily="34" charset="77"/>
              </a:rPr>
              <a:t> your child-first coaching story</a:t>
            </a:r>
          </a:p>
        </p:txBody>
      </p:sp>
      <p:sp>
        <p:nvSpPr>
          <p:cNvPr id="12" name="Rectangle 11">
            <a:extLst>
              <a:ext uri="{FF2B5EF4-FFF2-40B4-BE49-F238E27FC236}">
                <a16:creationId xmlns:a16="http://schemas.microsoft.com/office/drawing/2014/main" id="{B6964C83-0955-F260-87F1-6423CD2BEB64}"/>
              </a:ext>
            </a:extLst>
          </p:cNvPr>
          <p:cNvSpPr/>
          <p:nvPr/>
        </p:nvSpPr>
        <p:spPr>
          <a:xfrm>
            <a:off x="400050" y="4723023"/>
            <a:ext cx="1718594" cy="158987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hlinkClick r:id="rId8"/>
              </a:rPr>
              <a:t>Facilitate discussions </a:t>
            </a:r>
            <a:r>
              <a:rPr lang="en-GB" sz="1600" dirty="0">
                <a:solidFill>
                  <a:schemeClr val="tx1"/>
                </a:solidFill>
                <a:latin typeface="Founders Grotesk" panose="020B0503030202060203" pitchFamily="34" charset="77"/>
              </a:rPr>
              <a:t>within your own club to embed child-first coaching principles</a:t>
            </a:r>
          </a:p>
        </p:txBody>
      </p:sp>
      <p:sp>
        <p:nvSpPr>
          <p:cNvPr id="13" name="Rectangle 12">
            <a:extLst>
              <a:ext uri="{FF2B5EF4-FFF2-40B4-BE49-F238E27FC236}">
                <a16:creationId xmlns:a16="http://schemas.microsoft.com/office/drawing/2014/main" id="{E8591E97-BEBA-D0DB-DBFF-D4A7B3EF4675}"/>
              </a:ext>
            </a:extLst>
          </p:cNvPr>
          <p:cNvSpPr/>
          <p:nvPr/>
        </p:nvSpPr>
        <p:spPr>
          <a:xfrm>
            <a:off x="2445504" y="4721711"/>
            <a:ext cx="3764049" cy="1589872"/>
          </a:xfrm>
          <a:prstGeom prst="rect">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Founders Grotesk Medium" panose="020B0503030202060203" pitchFamily="34" charset="77"/>
              </a:rPr>
              <a:t>To find out more visit</a:t>
            </a:r>
          </a:p>
          <a:p>
            <a:pPr algn="ctr"/>
            <a:r>
              <a:rPr lang="en-GB" sz="2800" dirty="0">
                <a:solidFill>
                  <a:schemeClr val="tx1"/>
                </a:solidFill>
                <a:latin typeface="Founders Grotesk Medium" panose="020B0503030202060203" pitchFamily="34" charset="77"/>
                <a:hlinkClick r:id="rId4"/>
              </a:rPr>
              <a:t>Play Their Way</a:t>
            </a:r>
            <a:endParaRPr lang="en-GB" sz="2800" dirty="0">
              <a:solidFill>
                <a:schemeClr val="tx1"/>
              </a:solidFill>
              <a:latin typeface="Founders Grotesk Medium" panose="020B0503030202060203" pitchFamily="34" charset="77"/>
            </a:endParaRPr>
          </a:p>
        </p:txBody>
      </p:sp>
      <p:pic>
        <p:nvPicPr>
          <p:cNvPr id="2" name="Picture 1" descr="A white heart on a red circle&#10;&#10;Description automatically generated">
            <a:extLst>
              <a:ext uri="{FF2B5EF4-FFF2-40B4-BE49-F238E27FC236}">
                <a16:creationId xmlns:a16="http://schemas.microsoft.com/office/drawing/2014/main" id="{E5D19F46-72D3-2142-7BAF-F2333CD3F3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1780" y="210199"/>
            <a:ext cx="618119" cy="610978"/>
          </a:xfrm>
          <a:prstGeom prst="rect">
            <a:avLst/>
          </a:prstGeom>
        </p:spPr>
      </p:pic>
      <p:pic>
        <p:nvPicPr>
          <p:cNvPr id="14" name="Picture 13" descr="A blue circle with a white thumb up symbol&#10;&#10;Description automatically generated">
            <a:extLst>
              <a:ext uri="{FF2B5EF4-FFF2-40B4-BE49-F238E27FC236}">
                <a16:creationId xmlns:a16="http://schemas.microsoft.com/office/drawing/2014/main" id="{9CE1A9D1-A983-046E-CEAA-223EED39C6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846" y="925544"/>
            <a:ext cx="623053" cy="610978"/>
          </a:xfrm>
          <a:prstGeom prst="rect">
            <a:avLst/>
          </a:prstGeom>
        </p:spPr>
      </p:pic>
    </p:spTree>
    <p:extLst>
      <p:ext uri="{BB962C8B-B14F-4D97-AF65-F5344CB8AC3E}">
        <p14:creationId xmlns:p14="http://schemas.microsoft.com/office/powerpoint/2010/main" val="1993786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2" y="2"/>
            <a:ext cx="6446248" cy="2042056"/>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Google Shape;357;p47"/>
          <p:cNvSpPr txBox="1"/>
          <p:nvPr/>
        </p:nvSpPr>
        <p:spPr>
          <a:xfrm>
            <a:off x="4591743" y="159794"/>
            <a:ext cx="5972266" cy="2042057"/>
          </a:xfrm>
          <a:prstGeom prst="rect">
            <a:avLst/>
          </a:prstGeom>
          <a:noFill/>
          <a:ln>
            <a:noFill/>
          </a:ln>
        </p:spPr>
        <p:txBody>
          <a:bodyPr spcFirstLastPara="1" wrap="square" lIns="121900" tIns="121900" rIns="121900" bIns="121900" anchor="t" anchorCtr="0">
            <a:spAutoFit/>
          </a:bodyPr>
          <a:lstStyle/>
          <a:p>
            <a:r>
              <a:rPr lang="en-GB" sz="3200" b="1" dirty="0">
                <a:latin typeface="Founders Grotesk" panose="020B0503030202060203" pitchFamily="34" charset="0"/>
                <a:cs typeface="Gill Sans" panose="020B0502020104020203" pitchFamily="34" charset="-79"/>
              </a:rPr>
              <a:t>1. </a:t>
            </a:r>
            <a:r>
              <a:rPr lang="en-GB" sz="3200" b="1" dirty="0">
                <a:solidFill>
                  <a:schemeClr val="tx1"/>
                </a:solidFill>
                <a:latin typeface="Founders Grotesk" panose="020B0503030202060203" pitchFamily="34" charset="0"/>
                <a:cs typeface="Gill Sans" panose="020B0502020104020203" pitchFamily="34" charset="-79"/>
              </a:rPr>
              <a:t>How will you keep the child-first coaching conversation going?</a:t>
            </a:r>
          </a:p>
          <a:p>
            <a:r>
              <a:rPr lang="en-GB" sz="3200" b="1" dirty="0">
                <a:solidFill>
                  <a:schemeClr val="tx1"/>
                </a:solidFill>
                <a:latin typeface="Founders Grotesk" panose="020B0503030202060203" pitchFamily="34" charset="0"/>
                <a:cs typeface="Gill Sans" panose="020B0502020104020203" pitchFamily="34" charset="-79"/>
              </a:rPr>
              <a:t>Who with?</a:t>
            </a:r>
          </a:p>
          <a:p>
            <a:pPr algn="ctr">
              <a:lnSpc>
                <a:spcPct val="114999"/>
              </a:lnSpc>
            </a:pPr>
            <a:endParaRPr lang="en-GB" b="1" dirty="0">
              <a:solidFill>
                <a:srgbClr val="0978FA"/>
              </a:solidFill>
              <a:latin typeface="Gill San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6D39901A-77AA-2F8E-9EC4-0E46ACD59C3C}"/>
              </a:ext>
            </a:extLst>
          </p:cNvPr>
          <p:cNvSpPr/>
          <p:nvPr/>
        </p:nvSpPr>
        <p:spPr>
          <a:xfrm>
            <a:off x="4419955" y="2361643"/>
            <a:ext cx="6446249" cy="2165621"/>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62727B7-1950-89B4-9467-1CD5E0FDD892}"/>
              </a:ext>
            </a:extLst>
          </p:cNvPr>
          <p:cNvSpPr/>
          <p:nvPr/>
        </p:nvSpPr>
        <p:spPr>
          <a:xfrm>
            <a:off x="4426722" y="4840568"/>
            <a:ext cx="6446249" cy="2042058"/>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Google Shape;357;p47">
            <a:extLst>
              <a:ext uri="{FF2B5EF4-FFF2-40B4-BE49-F238E27FC236}">
                <a16:creationId xmlns:a16="http://schemas.microsoft.com/office/drawing/2014/main" id="{BE71EA15-C356-5660-6F30-CA3B0897A328}"/>
              </a:ext>
            </a:extLst>
          </p:cNvPr>
          <p:cNvSpPr txBox="1"/>
          <p:nvPr/>
        </p:nvSpPr>
        <p:spPr>
          <a:xfrm>
            <a:off x="4591743" y="2515155"/>
            <a:ext cx="6060260" cy="2277506"/>
          </a:xfrm>
          <a:prstGeom prst="rect">
            <a:avLst/>
          </a:prstGeom>
          <a:noFill/>
          <a:ln>
            <a:noFill/>
          </a:ln>
        </p:spPr>
        <p:txBody>
          <a:bodyPr spcFirstLastPara="1" wrap="square" lIns="121900" tIns="121900" rIns="121900" bIns="12190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3200" b="1" dirty="0">
                <a:latin typeface="Founders Grotesk" panose="020B0604020202020204" charset="0"/>
              </a:rPr>
              <a:t>2. </a:t>
            </a:r>
            <a:r>
              <a:rPr lang="en-GB" sz="3200" b="1" dirty="0">
                <a:solidFill>
                  <a:schemeClr val="tx1"/>
                </a:solidFill>
                <a:latin typeface="Founders Grotesk" panose="020B0503030202060203"/>
                <a:cs typeface="Arial" panose="020B0604020202020204" pitchFamily="34" charset="0"/>
              </a:rPr>
              <a:t>What do you want to find out more about?</a:t>
            </a:r>
            <a:endParaRPr lang="en-GB" sz="3200" b="1" dirty="0">
              <a:latin typeface="Founders Grotesk" panose="020B0503030202060203"/>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sz="3200" b="1" u="none" strike="noStrike" kern="1200" cap="none" spc="0" normalizeH="0" baseline="0" noProof="0" dirty="0">
                <a:ln>
                  <a:noFill/>
                </a:ln>
                <a:solidFill>
                  <a:schemeClr val="tx1"/>
                </a:solidFill>
                <a:effectLst/>
                <a:uLnTx/>
                <a:uFillTx/>
                <a:latin typeface="Founders Grotesk" panose="020B0503030202060203"/>
                <a:cs typeface="Arial" panose="020B0604020202020204" pitchFamily="34" charset="0"/>
              </a:rPr>
              <a:t>How will you do this</a:t>
            </a:r>
            <a:r>
              <a:rPr lang="en-GB" sz="3200" b="1" dirty="0">
                <a:solidFill>
                  <a:schemeClr val="tx1"/>
                </a:solidFill>
                <a:latin typeface="Founders Grotesk" panose="020B0503030202060203" pitchFamily="34" charset="0"/>
                <a:cs typeface="Gill Sans" panose="020B0502020104020203" pitchFamily="34" charset="-79"/>
              </a:rPr>
              <a:t>?</a:t>
            </a:r>
          </a:p>
          <a:p>
            <a:endParaRPr lang="en-GB" sz="3600" b="1" dirty="0">
              <a:latin typeface="Founders Grotesk" panose="020B0604020202020204" charset="0"/>
            </a:endParaRPr>
          </a:p>
        </p:txBody>
      </p:sp>
      <p:sp>
        <p:nvSpPr>
          <p:cNvPr id="9" name="Google Shape;357;p47">
            <a:extLst>
              <a:ext uri="{FF2B5EF4-FFF2-40B4-BE49-F238E27FC236}">
                <a16:creationId xmlns:a16="http://schemas.microsoft.com/office/drawing/2014/main" id="{7C08394A-9225-B1FF-374F-B545AD5ACD35}"/>
              </a:ext>
            </a:extLst>
          </p:cNvPr>
          <p:cNvSpPr txBox="1"/>
          <p:nvPr/>
        </p:nvSpPr>
        <p:spPr>
          <a:xfrm>
            <a:off x="4626480" y="4888476"/>
            <a:ext cx="6046731" cy="2042057"/>
          </a:xfrm>
          <a:prstGeom prst="rect">
            <a:avLst/>
          </a:prstGeom>
          <a:noFill/>
          <a:ln>
            <a:noFill/>
          </a:ln>
        </p:spPr>
        <p:txBody>
          <a:bodyPr spcFirstLastPara="1" wrap="square" lIns="121900" tIns="121900" rIns="121900" bIns="12190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3200" b="1" dirty="0">
                <a:latin typeface="Founders Grotesk" panose="020B0503030202060203" pitchFamily="34" charset="0"/>
                <a:cs typeface="Gill Sans" panose="020B0502020104020203" pitchFamily="34" charset="-79"/>
              </a:rPr>
              <a:t>3. </a:t>
            </a:r>
            <a:r>
              <a:rPr lang="en-GB" sz="3200" b="1" dirty="0">
                <a:solidFill>
                  <a:schemeClr val="tx1"/>
                </a:solidFill>
                <a:latin typeface="Founders Grotesk" panose="020B0503030202060203"/>
                <a:cs typeface="Arial" panose="020B0604020202020204" pitchFamily="34" charset="0"/>
              </a:rPr>
              <a:t>What will you try out in your coaching?</a:t>
            </a:r>
            <a:endParaRPr lang="en-GB" sz="3200" b="1" dirty="0">
              <a:latin typeface="Founders Grotesk" panose="020B0503030202060203"/>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3200" b="1" dirty="0">
                <a:solidFill>
                  <a:schemeClr val="tx1"/>
                </a:solidFill>
                <a:latin typeface="Founders Grotesk" panose="020B0503030202060203"/>
                <a:cs typeface="Arial" panose="020B0604020202020204" pitchFamily="34" charset="0"/>
              </a:rPr>
              <a:t>When</a:t>
            </a:r>
            <a:r>
              <a:rPr lang="en-GB" sz="3200" b="1" dirty="0">
                <a:solidFill>
                  <a:schemeClr val="tx1"/>
                </a:solidFill>
                <a:latin typeface="Founders Grotesk" panose="020B0503030202060203" pitchFamily="34" charset="0"/>
                <a:cs typeface="Gill Sans" panose="020B0502020104020203" pitchFamily="34" charset="-79"/>
              </a:rPr>
              <a:t>?</a:t>
            </a:r>
            <a:endParaRPr lang="en-GB" sz="3200" b="1" dirty="0">
              <a:solidFill>
                <a:schemeClr val="tx1"/>
              </a:solidFill>
              <a:latin typeface="Founders Grotesk" panose="020B0503030202060203" pitchFamily="34" charset="0"/>
            </a:endParaRPr>
          </a:p>
          <a:p>
            <a:pPr algn="ctr">
              <a:lnSpc>
                <a:spcPct val="114999"/>
              </a:lnSpc>
            </a:pPr>
            <a:endParaRPr lang="en-GB" b="1" dirty="0">
              <a:solidFill>
                <a:srgbClr val="0978FA"/>
              </a:solidFill>
              <a:latin typeface="Gill Sans"/>
            </a:endParaRPr>
          </a:p>
        </p:txBody>
      </p:sp>
      <p:pic>
        <p:nvPicPr>
          <p:cNvPr id="7" name="Picture 6" descr="A screen shot of a cellphone&#10;&#10;Description automatically generated">
            <a:extLst>
              <a:ext uri="{FF2B5EF4-FFF2-40B4-BE49-F238E27FC236}">
                <a16:creationId xmlns:a16="http://schemas.microsoft.com/office/drawing/2014/main" id="{4933DF64-3DEA-7DDE-5F45-56E3DFB42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10" name="Picture 9" descr="A blue and green circle with text bubbles&#10;&#10;Description automatically generated">
            <a:extLst>
              <a:ext uri="{FF2B5EF4-FFF2-40B4-BE49-F238E27FC236}">
                <a16:creationId xmlns:a16="http://schemas.microsoft.com/office/drawing/2014/main" id="{54E94E0F-CE3A-7505-F6FB-02AEA407C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spTree>
    <p:extLst>
      <p:ext uri="{BB962C8B-B14F-4D97-AF65-F5344CB8AC3E}">
        <p14:creationId xmlns:p14="http://schemas.microsoft.com/office/powerpoint/2010/main" val="2632760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6D39901A-77AA-2F8E-9EC4-0E46ACD59C3C}"/>
              </a:ext>
            </a:extLst>
          </p:cNvPr>
          <p:cNvSpPr/>
          <p:nvPr/>
        </p:nvSpPr>
        <p:spPr>
          <a:xfrm>
            <a:off x="4419955" y="1920241"/>
            <a:ext cx="7772045" cy="30861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Google Shape;357;p47">
            <a:extLst>
              <a:ext uri="{FF2B5EF4-FFF2-40B4-BE49-F238E27FC236}">
                <a16:creationId xmlns:a16="http://schemas.microsoft.com/office/drawing/2014/main" id="{BE71EA15-C356-5660-6F30-CA3B0897A328}"/>
              </a:ext>
            </a:extLst>
          </p:cNvPr>
          <p:cNvSpPr txBox="1"/>
          <p:nvPr/>
        </p:nvSpPr>
        <p:spPr>
          <a:xfrm>
            <a:off x="4561093" y="1907758"/>
            <a:ext cx="7489767" cy="2769949"/>
          </a:xfrm>
          <a:prstGeom prst="rect">
            <a:avLst/>
          </a:prstGeom>
          <a:noFill/>
          <a:ln>
            <a:noFill/>
          </a:ln>
        </p:spPr>
        <p:txBody>
          <a:bodyPr spcFirstLastPara="1" wrap="square" lIns="121900" tIns="121900" rIns="121900" bIns="12190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3200" b="1" dirty="0">
                <a:latin typeface="Founders Grotesk" panose="020B0604020202020204" charset="0"/>
              </a:rPr>
              <a:t>Make a child-first coaching commitment! </a:t>
            </a:r>
            <a:endParaRPr lang="en-GB" sz="3200" b="1" dirty="0">
              <a:solidFill>
                <a:schemeClr val="tx1"/>
              </a:solidFill>
              <a:latin typeface="Founders Grotesk" panose="020B0503030202060203" pitchFamily="34" charset="0"/>
              <a:cs typeface="Gill Sans" panose="020B0502020104020203" pitchFamily="34" charset="-79"/>
            </a:endParaRPr>
          </a:p>
          <a:p>
            <a:endParaRPr lang="en-GB" sz="3600" b="1" dirty="0">
              <a:latin typeface="Founders Grotesk" panose="020B0604020202020204" charset="0"/>
            </a:endParaRPr>
          </a:p>
          <a:p>
            <a:r>
              <a:rPr lang="en-GB" sz="3200" dirty="0">
                <a:latin typeface="Founders Grotesk Medium" panose="020B0603030202060203"/>
              </a:rPr>
              <a:t>What things will you do to support voice, choice and journey in your coaching practice?</a:t>
            </a:r>
            <a:endParaRPr lang="en-GB" sz="3200" b="1" dirty="0">
              <a:latin typeface="Founders Grotesk Medium" panose="020B0603030202060203"/>
            </a:endParaRPr>
          </a:p>
        </p:txBody>
      </p:sp>
      <p:pic>
        <p:nvPicPr>
          <p:cNvPr id="4" name="Picture 3" descr="A screen shot of a cellphone&#10;&#10;Description automatically generated">
            <a:extLst>
              <a:ext uri="{FF2B5EF4-FFF2-40B4-BE49-F238E27FC236}">
                <a16:creationId xmlns:a16="http://schemas.microsoft.com/office/drawing/2014/main" id="{F8D381F1-877B-FA6E-8212-D7D4255AA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6" name="Picture 5" descr="A blue and green circle with text bubbles&#10;&#10;Description automatically generated">
            <a:extLst>
              <a:ext uri="{FF2B5EF4-FFF2-40B4-BE49-F238E27FC236}">
                <a16:creationId xmlns:a16="http://schemas.microsoft.com/office/drawing/2014/main" id="{9DE664F1-77E2-7C5E-422A-22ECC3334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7" name="Graphic 6">
            <a:extLst>
              <a:ext uri="{FF2B5EF4-FFF2-40B4-BE49-F238E27FC236}">
                <a16:creationId xmlns:a16="http://schemas.microsoft.com/office/drawing/2014/main" id="{C9B4EEB2-A4CE-211C-34C3-F51112AF94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B0CA7C4A-CDF5-D5D0-55BB-57A3420794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6857" y="5051760"/>
            <a:ext cx="3649987" cy="1447999"/>
          </a:xfrm>
          <a:prstGeom prst="rect">
            <a:avLst/>
          </a:prstGeom>
        </p:spPr>
      </p:pic>
      <p:pic>
        <p:nvPicPr>
          <p:cNvPr id="10" name="Picture 9" descr="A blue pencil with yellow top&#10;&#10;Description automatically generated">
            <a:extLst>
              <a:ext uri="{FF2B5EF4-FFF2-40B4-BE49-F238E27FC236}">
                <a16:creationId xmlns:a16="http://schemas.microsoft.com/office/drawing/2014/main" id="{CDA083A7-6DD6-1FFF-8DE5-2E9CF511DF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2525" y="4726292"/>
            <a:ext cx="1789475" cy="1615209"/>
          </a:xfrm>
          <a:prstGeom prst="rect">
            <a:avLst/>
          </a:prstGeom>
        </p:spPr>
      </p:pic>
    </p:spTree>
    <p:extLst>
      <p:ext uri="{BB962C8B-B14F-4D97-AF65-F5344CB8AC3E}">
        <p14:creationId xmlns:p14="http://schemas.microsoft.com/office/powerpoint/2010/main" val="270573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4F07B5-5968-A0FA-C0F3-2F574BE35A62}"/>
              </a:ext>
            </a:extLst>
          </p:cNvPr>
          <p:cNvSpPr txBox="1"/>
          <p:nvPr/>
        </p:nvSpPr>
        <p:spPr>
          <a:xfrm>
            <a:off x="306016" y="196041"/>
            <a:ext cx="71751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spcBef>
                <a:spcPts val="0"/>
              </a:spcBef>
              <a:spcAft>
                <a:spcPts val="0"/>
              </a:spcAft>
              <a:buClrTx/>
              <a:buSzTx/>
              <a:buFontTx/>
              <a:buNone/>
              <a:tabLst/>
              <a:defRPr/>
            </a:pPr>
            <a:r>
              <a:rPr lang="en-US" sz="3600" b="1" dirty="0">
                <a:solidFill>
                  <a:srgbClr val="0978FB"/>
                </a:solidFill>
                <a:latin typeface="Founders Grotesk Medium" panose="020B0603030202060203" pitchFamily="34" charset="0"/>
                <a:cs typeface="Gill Sans"/>
              </a:rPr>
              <a:t>How well do you know the </a:t>
            </a:r>
          </a:p>
          <a:p>
            <a:pPr marL="0" marR="0" lvl="0" indent="0" algn="l" defTabSz="914400" rtl="0" eaLnBrk="1" fontAlgn="auto" latinLnBrk="0" hangingPunct="1">
              <a:spcBef>
                <a:spcPts val="0"/>
              </a:spcBef>
              <a:spcAft>
                <a:spcPts val="0"/>
              </a:spcAft>
              <a:buClrTx/>
              <a:buSzTx/>
              <a:buFontTx/>
              <a:buNone/>
              <a:tabLst/>
              <a:defRPr/>
            </a:pPr>
            <a:r>
              <a:rPr lang="en-US" sz="3600" b="1" dirty="0">
                <a:solidFill>
                  <a:srgbClr val="0978FB"/>
                </a:solidFill>
                <a:latin typeface="Founders Grotesk Medium" panose="020B0603030202060203" pitchFamily="34" charset="0"/>
                <a:cs typeface="Gill Sans"/>
              </a:rPr>
              <a:t>Play Their Way movement?</a:t>
            </a:r>
            <a:endParaRPr kumimoji="0" lang="en-US" sz="3600" b="1" u="none" strike="noStrike" kern="1200" cap="none" spc="0" normalizeH="0" baseline="0" noProof="0" dirty="0">
              <a:ln>
                <a:noFill/>
              </a:ln>
              <a:solidFill>
                <a:srgbClr val="0978FB"/>
              </a:solidFill>
              <a:effectLst/>
              <a:uLnTx/>
              <a:uFillTx/>
              <a:latin typeface="Founders Grotesk Medium" panose="020B0603030202060203" pitchFamily="34" charset="0"/>
              <a:cs typeface="Gill Sans"/>
            </a:endParaRPr>
          </a:p>
        </p:txBody>
      </p:sp>
      <p:pic>
        <p:nvPicPr>
          <p:cNvPr id="5" name="Graphic 4">
            <a:extLst>
              <a:ext uri="{FF2B5EF4-FFF2-40B4-BE49-F238E27FC236}">
                <a16:creationId xmlns:a16="http://schemas.microsoft.com/office/drawing/2014/main" id="{1B3F8739-4766-807D-65DD-BA5BCC6071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cxnSp>
        <p:nvCxnSpPr>
          <p:cNvPr id="8" name="Straight Arrow Connector 7">
            <a:extLst>
              <a:ext uri="{FF2B5EF4-FFF2-40B4-BE49-F238E27FC236}">
                <a16:creationId xmlns:a16="http://schemas.microsoft.com/office/drawing/2014/main" id="{AE3511ED-0FCB-498D-8C6B-4B0FD187B88A}"/>
              </a:ext>
            </a:extLst>
          </p:cNvPr>
          <p:cNvCxnSpPr>
            <a:cxnSpLocks/>
          </p:cNvCxnSpPr>
          <p:nvPr/>
        </p:nvCxnSpPr>
        <p:spPr>
          <a:xfrm flipV="1">
            <a:off x="386446" y="4850872"/>
            <a:ext cx="11537698" cy="2713"/>
          </a:xfrm>
          <a:prstGeom prst="straightConnector1">
            <a:avLst/>
          </a:prstGeom>
          <a:ln w="76200">
            <a:solidFill>
              <a:srgbClr val="0570EB"/>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FD5A1E-3C9B-B0D5-3D12-3B337DC39998}"/>
              </a:ext>
            </a:extLst>
          </p:cNvPr>
          <p:cNvSpPr txBox="1"/>
          <p:nvPr/>
        </p:nvSpPr>
        <p:spPr>
          <a:xfrm>
            <a:off x="306016" y="5678849"/>
            <a:ext cx="3456689" cy="523220"/>
          </a:xfrm>
          <a:prstGeom prst="rect">
            <a:avLst/>
          </a:prstGeom>
          <a:noFill/>
        </p:spPr>
        <p:txBody>
          <a:bodyPr wrap="square" rtlCol="0">
            <a:spAutoFit/>
          </a:bodyPr>
          <a:lstStyle/>
          <a:p>
            <a:r>
              <a:rPr lang="en-GB" sz="2800" dirty="0">
                <a:latin typeface="Founders Grotesk Medium" panose="020B0603030202060203"/>
              </a:rPr>
              <a:t>Never heard of it!</a:t>
            </a:r>
          </a:p>
        </p:txBody>
      </p:sp>
      <p:sp>
        <p:nvSpPr>
          <p:cNvPr id="10" name="TextBox 9">
            <a:extLst>
              <a:ext uri="{FF2B5EF4-FFF2-40B4-BE49-F238E27FC236}">
                <a16:creationId xmlns:a16="http://schemas.microsoft.com/office/drawing/2014/main" id="{F44373BF-A172-3AC6-CE71-640666378C2F}"/>
              </a:ext>
            </a:extLst>
          </p:cNvPr>
          <p:cNvSpPr txBox="1"/>
          <p:nvPr/>
        </p:nvSpPr>
        <p:spPr>
          <a:xfrm>
            <a:off x="8097361" y="5647939"/>
            <a:ext cx="3707184" cy="954107"/>
          </a:xfrm>
          <a:prstGeom prst="rect">
            <a:avLst/>
          </a:prstGeom>
          <a:noFill/>
        </p:spPr>
        <p:txBody>
          <a:bodyPr wrap="square" rtlCol="0">
            <a:spAutoFit/>
          </a:bodyPr>
          <a:lstStyle/>
          <a:p>
            <a:pPr algn="r"/>
            <a:r>
              <a:rPr lang="en-GB" sz="2800" dirty="0">
                <a:latin typeface="Founders Grotesk Medium" panose="020B0603030202060203"/>
              </a:rPr>
              <a:t>I know all about it. </a:t>
            </a:r>
            <a:br>
              <a:rPr lang="en-GB" sz="2800" dirty="0">
                <a:latin typeface="Founders Grotesk Medium" panose="020B0603030202060203"/>
              </a:rPr>
            </a:br>
            <a:r>
              <a:rPr lang="en-GB" sz="2800" dirty="0">
                <a:latin typeface="Founders Grotesk Medium" panose="020B0603030202060203"/>
              </a:rPr>
              <a:t>Just call me an expert.</a:t>
            </a:r>
          </a:p>
        </p:txBody>
      </p:sp>
      <p:pic>
        <p:nvPicPr>
          <p:cNvPr id="11" name="Picture 10" descr="Play Their Way - Coaches: Join the Community | Play Their Way">
            <a:extLst>
              <a:ext uri="{FF2B5EF4-FFF2-40B4-BE49-F238E27FC236}">
                <a16:creationId xmlns:a16="http://schemas.microsoft.com/office/drawing/2014/main" id="{6A074B9C-C57B-097C-E7C0-C204357C40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13328">
            <a:off x="10504145" y="2701825"/>
            <a:ext cx="1473955" cy="14739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95BA958-C5A6-48E0-FF97-3C9DF02C164C}"/>
              </a:ext>
            </a:extLst>
          </p:cNvPr>
          <p:cNvSpPr txBox="1"/>
          <p:nvPr/>
        </p:nvSpPr>
        <p:spPr>
          <a:xfrm>
            <a:off x="0" y="1656276"/>
            <a:ext cx="12191999" cy="692049"/>
          </a:xfrm>
          <a:prstGeom prst="rect">
            <a:avLst/>
          </a:prstGeom>
          <a:solidFill>
            <a:srgbClr val="D5F32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defRPr/>
            </a:pPr>
            <a:r>
              <a:rPr lang="en-US" sz="3600" b="1" dirty="0">
                <a:solidFill>
                  <a:srgbClr val="0978FB"/>
                </a:solidFill>
                <a:latin typeface="Founders Grotesk Medium" panose="020B0603030202060203" pitchFamily="34" charset="0"/>
                <a:cs typeface="Gill Sans"/>
              </a:rPr>
              <a:t>   </a:t>
            </a:r>
            <a:r>
              <a:rPr lang="en-US" sz="3600" b="1" dirty="0">
                <a:latin typeface="Founders Grotesk Medium" panose="020B0603030202060203" pitchFamily="34" charset="0"/>
                <a:cs typeface="Gill Sans"/>
              </a:rPr>
              <a:t>Activity: </a:t>
            </a:r>
            <a:r>
              <a:rPr lang="en-GB" sz="2800" dirty="0">
                <a:latin typeface="Founders Grotesk Medium" panose="020B0603030202060203"/>
              </a:rPr>
              <a:t>Rate your knowledge of Play Their Way and child-first coaching</a:t>
            </a:r>
            <a:endParaRPr lang="en-GB" sz="2400" dirty="0">
              <a:latin typeface="Founders Grotesk Medium" panose="020B0603030202060203"/>
            </a:endParaRPr>
          </a:p>
        </p:txBody>
      </p:sp>
      <p:cxnSp>
        <p:nvCxnSpPr>
          <p:cNvPr id="25" name="Straight Connector 24">
            <a:extLst>
              <a:ext uri="{FF2B5EF4-FFF2-40B4-BE49-F238E27FC236}">
                <a16:creationId xmlns:a16="http://schemas.microsoft.com/office/drawing/2014/main" id="{5A97D4A9-7502-600F-0C16-73B581E4C62F}"/>
              </a:ext>
            </a:extLst>
          </p:cNvPr>
          <p:cNvCxnSpPr>
            <a:cxnSpLocks/>
          </p:cNvCxnSpPr>
          <p:nvPr/>
        </p:nvCxnSpPr>
        <p:spPr>
          <a:xfrm>
            <a:off x="639222"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B459A12-4072-1C6F-3C28-FB154CCDA024}"/>
              </a:ext>
            </a:extLst>
          </p:cNvPr>
          <p:cNvCxnSpPr>
            <a:cxnSpLocks/>
          </p:cNvCxnSpPr>
          <p:nvPr/>
        </p:nvCxnSpPr>
        <p:spPr>
          <a:xfrm>
            <a:off x="1830015"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E02426B-57B7-0E52-D6B9-A5AD8F9B220B}"/>
              </a:ext>
            </a:extLst>
          </p:cNvPr>
          <p:cNvCxnSpPr>
            <a:cxnSpLocks/>
          </p:cNvCxnSpPr>
          <p:nvPr/>
        </p:nvCxnSpPr>
        <p:spPr>
          <a:xfrm>
            <a:off x="3020808"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6C70885-68FD-119E-80F6-AAE5C2B90449}"/>
              </a:ext>
            </a:extLst>
          </p:cNvPr>
          <p:cNvCxnSpPr>
            <a:cxnSpLocks/>
          </p:cNvCxnSpPr>
          <p:nvPr/>
        </p:nvCxnSpPr>
        <p:spPr>
          <a:xfrm>
            <a:off x="4211601"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58CC319A-DD7F-48AD-BA45-F2635A750F71}"/>
              </a:ext>
            </a:extLst>
          </p:cNvPr>
          <p:cNvCxnSpPr>
            <a:cxnSpLocks/>
          </p:cNvCxnSpPr>
          <p:nvPr/>
        </p:nvCxnSpPr>
        <p:spPr>
          <a:xfrm>
            <a:off x="5402394"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10485C3-D9EF-1552-53A2-0F89A1A9CE4D}"/>
              </a:ext>
            </a:extLst>
          </p:cNvPr>
          <p:cNvCxnSpPr>
            <a:cxnSpLocks/>
          </p:cNvCxnSpPr>
          <p:nvPr/>
        </p:nvCxnSpPr>
        <p:spPr>
          <a:xfrm>
            <a:off x="6593187"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DDAFC81-BDF8-BEFF-548D-D2E452E47AC6}"/>
              </a:ext>
            </a:extLst>
          </p:cNvPr>
          <p:cNvCxnSpPr>
            <a:cxnSpLocks/>
          </p:cNvCxnSpPr>
          <p:nvPr/>
        </p:nvCxnSpPr>
        <p:spPr>
          <a:xfrm>
            <a:off x="7783980"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FE0BF4E-0AC8-D788-40F5-FFDC5980B992}"/>
              </a:ext>
            </a:extLst>
          </p:cNvPr>
          <p:cNvCxnSpPr>
            <a:cxnSpLocks/>
          </p:cNvCxnSpPr>
          <p:nvPr/>
        </p:nvCxnSpPr>
        <p:spPr>
          <a:xfrm>
            <a:off x="8974773"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DDCE00D-A3E8-A7FB-8EA9-73A1FEE47245}"/>
              </a:ext>
            </a:extLst>
          </p:cNvPr>
          <p:cNvCxnSpPr>
            <a:cxnSpLocks/>
          </p:cNvCxnSpPr>
          <p:nvPr/>
        </p:nvCxnSpPr>
        <p:spPr>
          <a:xfrm>
            <a:off x="10165566"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4D8C6DE-8D8B-75DF-CBD3-E70EAB0AB00A}"/>
              </a:ext>
            </a:extLst>
          </p:cNvPr>
          <p:cNvCxnSpPr>
            <a:cxnSpLocks/>
          </p:cNvCxnSpPr>
          <p:nvPr/>
        </p:nvCxnSpPr>
        <p:spPr>
          <a:xfrm>
            <a:off x="11356357"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DA16071-70BB-A396-4BDC-9F6E32746448}"/>
              </a:ext>
            </a:extLst>
          </p:cNvPr>
          <p:cNvSpPr txBox="1"/>
          <p:nvPr/>
        </p:nvSpPr>
        <p:spPr>
          <a:xfrm>
            <a:off x="486888" y="4928921"/>
            <a:ext cx="11234057" cy="523220"/>
          </a:xfrm>
          <a:prstGeom prst="rect">
            <a:avLst/>
          </a:prstGeom>
          <a:noFill/>
        </p:spPr>
        <p:txBody>
          <a:bodyPr wrap="square" rtlCol="0">
            <a:spAutoFit/>
          </a:bodyPr>
          <a:lstStyle/>
          <a:p>
            <a:r>
              <a:rPr lang="en-GB" sz="2800" dirty="0">
                <a:latin typeface="Founders Grotesk Medium" panose="020B0603030202060203"/>
              </a:rPr>
              <a:t>1	    2	        3	             4	   5	       6	            7	  8	      9	         10</a:t>
            </a:r>
            <a:endParaRPr lang="en-US" sz="2800" dirty="0"/>
          </a:p>
        </p:txBody>
      </p:sp>
    </p:spTree>
    <p:extLst>
      <p:ext uri="{BB962C8B-B14F-4D97-AF65-F5344CB8AC3E}">
        <p14:creationId xmlns:p14="http://schemas.microsoft.com/office/powerpoint/2010/main" val="2656703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970043-52A5-6287-CB4C-D5F9F1987620}"/>
              </a:ext>
            </a:extLst>
          </p:cNvPr>
          <p:cNvSpPr txBox="1"/>
          <p:nvPr/>
        </p:nvSpPr>
        <p:spPr>
          <a:xfrm>
            <a:off x="306016" y="196041"/>
            <a:ext cx="71751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spcBef>
                <a:spcPts val="0"/>
              </a:spcBef>
              <a:spcAft>
                <a:spcPts val="0"/>
              </a:spcAft>
              <a:buClrTx/>
              <a:buSzTx/>
              <a:buFontTx/>
              <a:buNone/>
              <a:tabLst/>
              <a:defRPr/>
            </a:pPr>
            <a:r>
              <a:rPr lang="en-US" sz="3600" b="1" dirty="0">
                <a:solidFill>
                  <a:srgbClr val="0978FB"/>
                </a:solidFill>
                <a:latin typeface="Founders Grotesk Medium" panose="020B0603030202060203" pitchFamily="34" charset="0"/>
                <a:cs typeface="Gill Sans"/>
              </a:rPr>
              <a:t>How well do you know the </a:t>
            </a:r>
          </a:p>
          <a:p>
            <a:pPr marL="0" marR="0" lvl="0" indent="0" algn="l" defTabSz="914400" rtl="0" eaLnBrk="1" fontAlgn="auto" latinLnBrk="0" hangingPunct="1">
              <a:spcBef>
                <a:spcPts val="0"/>
              </a:spcBef>
              <a:spcAft>
                <a:spcPts val="0"/>
              </a:spcAft>
              <a:buClrTx/>
              <a:buSzTx/>
              <a:buFontTx/>
              <a:buNone/>
              <a:tabLst/>
              <a:defRPr/>
            </a:pPr>
            <a:r>
              <a:rPr lang="en-US" sz="3600" b="1" dirty="0">
                <a:solidFill>
                  <a:srgbClr val="0978FB"/>
                </a:solidFill>
                <a:latin typeface="Founders Grotesk Medium" panose="020B0603030202060203" pitchFamily="34" charset="0"/>
                <a:cs typeface="Gill Sans"/>
              </a:rPr>
              <a:t>Play Their Way movement?</a:t>
            </a:r>
            <a:endParaRPr kumimoji="0" lang="en-US" sz="3600" b="1" u="none" strike="noStrike" kern="1200" cap="none" spc="0" normalizeH="0" baseline="0" noProof="0" dirty="0">
              <a:ln>
                <a:noFill/>
              </a:ln>
              <a:solidFill>
                <a:srgbClr val="0978FB"/>
              </a:solidFill>
              <a:effectLst/>
              <a:uLnTx/>
              <a:uFillTx/>
              <a:latin typeface="Founders Grotesk Medium" panose="020B0603030202060203" pitchFamily="34" charset="0"/>
              <a:cs typeface="Gill Sans"/>
            </a:endParaRPr>
          </a:p>
        </p:txBody>
      </p:sp>
      <p:pic>
        <p:nvPicPr>
          <p:cNvPr id="5" name="Graphic 4">
            <a:extLst>
              <a:ext uri="{FF2B5EF4-FFF2-40B4-BE49-F238E27FC236}">
                <a16:creationId xmlns:a16="http://schemas.microsoft.com/office/drawing/2014/main" id="{0134DBEE-780C-C1B3-6A08-1D833DBAFD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cxnSp>
        <p:nvCxnSpPr>
          <p:cNvPr id="8" name="Straight Arrow Connector 7">
            <a:extLst>
              <a:ext uri="{FF2B5EF4-FFF2-40B4-BE49-F238E27FC236}">
                <a16:creationId xmlns:a16="http://schemas.microsoft.com/office/drawing/2014/main" id="{E9052DA1-0C5F-10E8-E2A3-C6E13B464B95}"/>
              </a:ext>
            </a:extLst>
          </p:cNvPr>
          <p:cNvCxnSpPr>
            <a:cxnSpLocks/>
          </p:cNvCxnSpPr>
          <p:nvPr/>
        </p:nvCxnSpPr>
        <p:spPr>
          <a:xfrm flipV="1">
            <a:off x="386446" y="4850872"/>
            <a:ext cx="11537698" cy="2713"/>
          </a:xfrm>
          <a:prstGeom prst="straightConnector1">
            <a:avLst/>
          </a:prstGeom>
          <a:ln w="76200">
            <a:solidFill>
              <a:srgbClr val="0570EB"/>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0626777-867A-9FEE-5254-C2ED4BC74636}"/>
              </a:ext>
            </a:extLst>
          </p:cNvPr>
          <p:cNvSpPr txBox="1"/>
          <p:nvPr/>
        </p:nvSpPr>
        <p:spPr>
          <a:xfrm>
            <a:off x="306016" y="5678849"/>
            <a:ext cx="3456689" cy="523220"/>
          </a:xfrm>
          <a:prstGeom prst="rect">
            <a:avLst/>
          </a:prstGeom>
          <a:noFill/>
        </p:spPr>
        <p:txBody>
          <a:bodyPr wrap="square" rtlCol="0">
            <a:spAutoFit/>
          </a:bodyPr>
          <a:lstStyle/>
          <a:p>
            <a:r>
              <a:rPr lang="en-GB" sz="2800" dirty="0">
                <a:latin typeface="Founders Grotesk Medium" panose="020B0603030202060203"/>
              </a:rPr>
              <a:t>Never heard of it!</a:t>
            </a:r>
          </a:p>
        </p:txBody>
      </p:sp>
      <p:sp>
        <p:nvSpPr>
          <p:cNvPr id="10" name="TextBox 9">
            <a:extLst>
              <a:ext uri="{FF2B5EF4-FFF2-40B4-BE49-F238E27FC236}">
                <a16:creationId xmlns:a16="http://schemas.microsoft.com/office/drawing/2014/main" id="{6A8ABA9A-35CA-65D9-8F96-F615EE73F68F}"/>
              </a:ext>
            </a:extLst>
          </p:cNvPr>
          <p:cNvSpPr txBox="1"/>
          <p:nvPr/>
        </p:nvSpPr>
        <p:spPr>
          <a:xfrm>
            <a:off x="8097361" y="5647939"/>
            <a:ext cx="3707184" cy="954107"/>
          </a:xfrm>
          <a:prstGeom prst="rect">
            <a:avLst/>
          </a:prstGeom>
          <a:noFill/>
        </p:spPr>
        <p:txBody>
          <a:bodyPr wrap="square" rtlCol="0">
            <a:spAutoFit/>
          </a:bodyPr>
          <a:lstStyle/>
          <a:p>
            <a:pPr algn="r"/>
            <a:r>
              <a:rPr lang="en-GB" sz="2800" dirty="0">
                <a:latin typeface="Founders Grotesk Medium" panose="020B0603030202060203"/>
              </a:rPr>
              <a:t>I know all about it. </a:t>
            </a:r>
            <a:br>
              <a:rPr lang="en-GB" sz="2800" dirty="0">
                <a:latin typeface="Founders Grotesk Medium" panose="020B0603030202060203"/>
              </a:rPr>
            </a:br>
            <a:r>
              <a:rPr lang="en-GB" sz="2800" dirty="0">
                <a:latin typeface="Founders Grotesk Medium" panose="020B0603030202060203"/>
              </a:rPr>
              <a:t>Just call me an expert.</a:t>
            </a:r>
          </a:p>
        </p:txBody>
      </p:sp>
      <p:pic>
        <p:nvPicPr>
          <p:cNvPr id="11" name="Picture 10" descr="Play Their Way - Coaches: Join the Community | Play Their Way">
            <a:extLst>
              <a:ext uri="{FF2B5EF4-FFF2-40B4-BE49-F238E27FC236}">
                <a16:creationId xmlns:a16="http://schemas.microsoft.com/office/drawing/2014/main" id="{729C57AC-6FFB-CAD6-90DF-C85CA1C45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13328">
            <a:off x="4758630" y="2692023"/>
            <a:ext cx="1473955" cy="14739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9C14F90-4053-7DDB-FC6F-51E7AF4886EC}"/>
              </a:ext>
            </a:extLst>
          </p:cNvPr>
          <p:cNvSpPr txBox="1"/>
          <p:nvPr/>
        </p:nvSpPr>
        <p:spPr>
          <a:xfrm>
            <a:off x="0" y="1656276"/>
            <a:ext cx="12191999" cy="692049"/>
          </a:xfrm>
          <a:prstGeom prst="rect">
            <a:avLst/>
          </a:prstGeom>
          <a:solidFill>
            <a:srgbClr val="D5F32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defRPr/>
            </a:pPr>
            <a:r>
              <a:rPr lang="en-US" sz="3600" b="1" dirty="0">
                <a:solidFill>
                  <a:srgbClr val="0978FB"/>
                </a:solidFill>
                <a:latin typeface="Founders Grotesk Medium" panose="020B0603030202060203" pitchFamily="34" charset="0"/>
                <a:cs typeface="Gill Sans"/>
              </a:rPr>
              <a:t>   </a:t>
            </a:r>
            <a:r>
              <a:rPr lang="en-US" sz="3600" b="1" dirty="0">
                <a:latin typeface="Founders Grotesk Medium" panose="020B0603030202060203" pitchFamily="34" charset="0"/>
                <a:cs typeface="Gill Sans"/>
              </a:rPr>
              <a:t>Activity: </a:t>
            </a:r>
            <a:r>
              <a:rPr lang="en-GB" sz="2800" dirty="0">
                <a:latin typeface="Founders Grotesk Medium" panose="020B0603030202060203"/>
              </a:rPr>
              <a:t>Rate your knowledge of Play Their Way and child-first coaching</a:t>
            </a:r>
            <a:endParaRPr lang="en-GB" sz="2400" dirty="0">
              <a:latin typeface="Founders Grotesk Medium" panose="020B0603030202060203"/>
            </a:endParaRPr>
          </a:p>
        </p:txBody>
      </p:sp>
      <p:cxnSp>
        <p:nvCxnSpPr>
          <p:cNvPr id="25" name="Straight Connector 24">
            <a:extLst>
              <a:ext uri="{FF2B5EF4-FFF2-40B4-BE49-F238E27FC236}">
                <a16:creationId xmlns:a16="http://schemas.microsoft.com/office/drawing/2014/main" id="{C68DCC56-89A0-5765-831D-B233A58EBF04}"/>
              </a:ext>
            </a:extLst>
          </p:cNvPr>
          <p:cNvCxnSpPr>
            <a:cxnSpLocks/>
          </p:cNvCxnSpPr>
          <p:nvPr/>
        </p:nvCxnSpPr>
        <p:spPr>
          <a:xfrm>
            <a:off x="639222"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8C51E6D-B008-C468-76A5-90E7BF1B9FFC}"/>
              </a:ext>
            </a:extLst>
          </p:cNvPr>
          <p:cNvCxnSpPr>
            <a:cxnSpLocks/>
          </p:cNvCxnSpPr>
          <p:nvPr/>
        </p:nvCxnSpPr>
        <p:spPr>
          <a:xfrm>
            <a:off x="1830015"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5CCE9F0-795D-7147-1302-4F0198A42773}"/>
              </a:ext>
            </a:extLst>
          </p:cNvPr>
          <p:cNvCxnSpPr>
            <a:cxnSpLocks/>
          </p:cNvCxnSpPr>
          <p:nvPr/>
        </p:nvCxnSpPr>
        <p:spPr>
          <a:xfrm>
            <a:off x="3020808"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A521B97-1488-EA4A-A0B0-977418011C22}"/>
              </a:ext>
            </a:extLst>
          </p:cNvPr>
          <p:cNvCxnSpPr>
            <a:cxnSpLocks/>
          </p:cNvCxnSpPr>
          <p:nvPr/>
        </p:nvCxnSpPr>
        <p:spPr>
          <a:xfrm>
            <a:off x="4211601"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F49D398-DEE4-81FB-E01A-4A35D8CA561C}"/>
              </a:ext>
            </a:extLst>
          </p:cNvPr>
          <p:cNvCxnSpPr>
            <a:cxnSpLocks/>
          </p:cNvCxnSpPr>
          <p:nvPr/>
        </p:nvCxnSpPr>
        <p:spPr>
          <a:xfrm>
            <a:off x="5402394"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8CB6E49-B310-1F97-AD3B-EB73C26900DB}"/>
              </a:ext>
            </a:extLst>
          </p:cNvPr>
          <p:cNvCxnSpPr>
            <a:cxnSpLocks/>
          </p:cNvCxnSpPr>
          <p:nvPr/>
        </p:nvCxnSpPr>
        <p:spPr>
          <a:xfrm>
            <a:off x="6593187"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1202BCA-6B1D-E153-4A28-67C4BAC2A209}"/>
              </a:ext>
            </a:extLst>
          </p:cNvPr>
          <p:cNvCxnSpPr>
            <a:cxnSpLocks/>
          </p:cNvCxnSpPr>
          <p:nvPr/>
        </p:nvCxnSpPr>
        <p:spPr>
          <a:xfrm>
            <a:off x="7783980"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31E22A9-EDA4-25EB-EB67-870D3B42B71D}"/>
              </a:ext>
            </a:extLst>
          </p:cNvPr>
          <p:cNvCxnSpPr>
            <a:cxnSpLocks/>
          </p:cNvCxnSpPr>
          <p:nvPr/>
        </p:nvCxnSpPr>
        <p:spPr>
          <a:xfrm>
            <a:off x="8974773"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B18F1F3-3FA8-372B-0BF8-EBBBC9D769E1}"/>
              </a:ext>
            </a:extLst>
          </p:cNvPr>
          <p:cNvCxnSpPr>
            <a:cxnSpLocks/>
          </p:cNvCxnSpPr>
          <p:nvPr/>
        </p:nvCxnSpPr>
        <p:spPr>
          <a:xfrm>
            <a:off x="10165566"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0D46F14-BF35-39ED-4DE7-1D20D7CBC70B}"/>
              </a:ext>
            </a:extLst>
          </p:cNvPr>
          <p:cNvCxnSpPr>
            <a:cxnSpLocks/>
          </p:cNvCxnSpPr>
          <p:nvPr/>
        </p:nvCxnSpPr>
        <p:spPr>
          <a:xfrm>
            <a:off x="11356357"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B4B600C1-02CE-53E8-3EE1-8F6493BBCC97}"/>
              </a:ext>
            </a:extLst>
          </p:cNvPr>
          <p:cNvSpPr txBox="1"/>
          <p:nvPr/>
        </p:nvSpPr>
        <p:spPr>
          <a:xfrm>
            <a:off x="486888" y="4928921"/>
            <a:ext cx="11234057" cy="523220"/>
          </a:xfrm>
          <a:prstGeom prst="rect">
            <a:avLst/>
          </a:prstGeom>
          <a:noFill/>
        </p:spPr>
        <p:txBody>
          <a:bodyPr wrap="square" rtlCol="0">
            <a:spAutoFit/>
          </a:bodyPr>
          <a:lstStyle/>
          <a:p>
            <a:r>
              <a:rPr lang="en-GB" sz="2800" dirty="0">
                <a:latin typeface="Founders Grotesk Medium" panose="020B0603030202060203"/>
              </a:rPr>
              <a:t>1	    2	        3	             4	   5	       6	            7	  8	      9	         10</a:t>
            </a:r>
            <a:endParaRPr lang="en-US" sz="2800" dirty="0"/>
          </a:p>
        </p:txBody>
      </p:sp>
    </p:spTree>
    <p:extLst>
      <p:ext uri="{BB962C8B-B14F-4D97-AF65-F5344CB8AC3E}">
        <p14:creationId xmlns:p14="http://schemas.microsoft.com/office/powerpoint/2010/main" val="3926461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794800" y="2717840"/>
            <a:ext cx="8602400" cy="1538073"/>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4100" b="1" i="0" u="none" strike="noStrike" kern="1200" cap="none" spc="0" normalizeH="0" baseline="0" noProof="0" dirty="0">
                <a:ln>
                  <a:noFill/>
                </a:ln>
                <a:solidFill>
                  <a:srgbClr val="D5F32F"/>
                </a:solidFill>
                <a:effectLst/>
                <a:uLnTx/>
                <a:uFillTx/>
                <a:latin typeface="Founders Grotesk Medium" panose="020B0603030202060203" pitchFamily="34" charset="0"/>
                <a:ea typeface="Gill Sans"/>
                <a:cs typeface="Gill Sans"/>
                <a:sym typeface="Gill Sans"/>
              </a:rPr>
              <a:t>Play Their Way</a:t>
            </a:r>
          </a:p>
          <a:p>
            <a:pPr marL="0" marR="0" lvl="0" indent="0" algn="ctr" defTabSz="914400" rtl="0" eaLnBrk="1" fontAlgn="auto" latinLnBrk="0" hangingPunct="1">
              <a:lnSpc>
                <a:spcPct val="115000"/>
              </a:lnSpc>
              <a:spcBef>
                <a:spcPts val="0"/>
              </a:spcBef>
              <a:spcAft>
                <a:spcPts val="0"/>
              </a:spcAft>
              <a:buClrTx/>
              <a:buSzTx/>
              <a:buFontTx/>
              <a:buNone/>
              <a:tabLst/>
              <a:defRPr/>
            </a:pPr>
            <a:r>
              <a:rPr lang="en-GB" sz="3200" b="1" dirty="0">
                <a:solidFill>
                  <a:prstClr val="white"/>
                </a:solidFill>
                <a:latin typeface="Founders Grotesk Medium" panose="020B0603030202060203" pitchFamily="34" charset="0"/>
                <a:ea typeface="Gill Sans"/>
                <a:cs typeface="Gill Sans"/>
                <a:sym typeface="Gill Sans"/>
              </a:rPr>
              <a:t>Where it all began…</a:t>
            </a:r>
            <a:endParaRPr kumimoji="0" lang="en-GB" sz="3200" b="1" i="0" u="none" strike="noStrike" kern="1200" cap="none" spc="0" normalizeH="0" baseline="0" noProof="0" dirty="0">
              <a:ln>
                <a:noFill/>
              </a:ln>
              <a:solidFill>
                <a:prstClr val="white"/>
              </a:solidFill>
              <a:effectLst/>
              <a:uLnTx/>
              <a:uFillTx/>
              <a:latin typeface="Founders Grotesk Medium" panose="020B0603030202060203" pitchFamily="34" charset="0"/>
              <a:ea typeface="Gill Sans"/>
              <a:cs typeface="Gill Sans"/>
              <a:sym typeface="Gill Sans"/>
            </a:endParaRPr>
          </a:p>
        </p:txBody>
      </p:sp>
    </p:spTree>
    <p:extLst>
      <p:ext uri="{BB962C8B-B14F-4D97-AF65-F5344CB8AC3E}">
        <p14:creationId xmlns:p14="http://schemas.microsoft.com/office/powerpoint/2010/main" val="60258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F5F1AA-3FED-EF4D-C18B-78AEA84EBA03}"/>
              </a:ext>
            </a:extLst>
          </p:cNvPr>
          <p:cNvSpPr/>
          <p:nvPr/>
        </p:nvSpPr>
        <p:spPr>
          <a:xfrm>
            <a:off x="-1" y="0"/>
            <a:ext cx="12192001" cy="6858000"/>
          </a:xfrm>
          <a:prstGeom prst="rect">
            <a:avLst/>
          </a:prstGeom>
          <a:solidFill>
            <a:srgbClr val="D5F42C"/>
          </a:solidFill>
          <a:ln>
            <a:solidFill>
              <a:srgbClr val="D5F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5F42C"/>
              </a:solidFill>
            </a:endParaRPr>
          </a:p>
        </p:txBody>
      </p:sp>
      <p:sp>
        <p:nvSpPr>
          <p:cNvPr id="3" name="Google Shape;902;p126">
            <a:extLst>
              <a:ext uri="{FF2B5EF4-FFF2-40B4-BE49-F238E27FC236}">
                <a16:creationId xmlns:a16="http://schemas.microsoft.com/office/drawing/2014/main" id="{A60AB635-F283-362A-4A5F-DA37809E5AF3}"/>
              </a:ext>
            </a:extLst>
          </p:cNvPr>
          <p:cNvSpPr txBox="1"/>
          <p:nvPr/>
        </p:nvSpPr>
        <p:spPr>
          <a:xfrm>
            <a:off x="1923884" y="2491759"/>
            <a:ext cx="8623615" cy="2740069"/>
          </a:xfrm>
          <a:prstGeom prst="rect">
            <a:avLst/>
          </a:prstGeom>
          <a:noFill/>
          <a:ln>
            <a:noFill/>
          </a:ln>
        </p:spPr>
        <p:txBody>
          <a:bodyPr spcFirstLastPara="1" wrap="square" lIns="121900" tIns="121900" rIns="121900" bIns="121900" anchor="t" anchorCtr="0">
            <a:spAutoFit/>
          </a:bodyPr>
          <a:lstStyle/>
          <a:p>
            <a:pPr algn="ctr">
              <a:lnSpc>
                <a:spcPct val="75000"/>
              </a:lnSpc>
              <a:buClr>
                <a:schemeClr val="dk1"/>
              </a:buClr>
              <a:buSzPts val="1100"/>
            </a:pPr>
            <a:r>
              <a:rPr lang="en-GB" sz="5400" dirty="0">
                <a:latin typeface="Founders Grotesk Medium" panose="020B0503030202060203" pitchFamily="34" charset="77"/>
                <a:ea typeface="Gill Sans"/>
                <a:cs typeface="Gill Sans"/>
                <a:sym typeface="Gill Sans"/>
              </a:rPr>
              <a:t>Only </a:t>
            </a:r>
            <a:r>
              <a:rPr lang="en-GB" sz="8800" dirty="0">
                <a:latin typeface="Founders Grotesk Medium" panose="020B0503030202060203" pitchFamily="34" charset="77"/>
                <a:ea typeface="Gill Sans"/>
                <a:cs typeface="Gill Sans"/>
                <a:sym typeface="Gill Sans"/>
              </a:rPr>
              <a:t>50%</a:t>
            </a:r>
            <a:r>
              <a:rPr lang="en-GB" sz="5400" dirty="0">
                <a:latin typeface="Founders Grotesk Medium" panose="020B0503030202060203" pitchFamily="34" charset="77"/>
                <a:ea typeface="Gill Sans"/>
                <a:cs typeface="Gill Sans"/>
                <a:sym typeface="Gill Sans"/>
              </a:rPr>
              <a:t> of young people </a:t>
            </a:r>
          </a:p>
          <a:p>
            <a:pPr algn="ctr">
              <a:lnSpc>
                <a:spcPct val="115000"/>
              </a:lnSpc>
              <a:buClr>
                <a:schemeClr val="dk1"/>
              </a:buClr>
              <a:buSzPts val="1100"/>
            </a:pPr>
            <a:endParaRPr lang="en-GB" sz="933" dirty="0">
              <a:latin typeface="Gill Sans"/>
              <a:ea typeface="Gill Sans"/>
              <a:cs typeface="Gill Sans"/>
              <a:sym typeface="Gill Sans"/>
            </a:endParaRPr>
          </a:p>
          <a:p>
            <a:pPr algn="ctr"/>
            <a:r>
              <a:rPr lang="en-GB" sz="2400" dirty="0">
                <a:latin typeface="Founders Grotesk Medium" panose="020B0503030202060203" pitchFamily="34" charset="77"/>
              </a:rPr>
              <a:t>Who take part in sport and physical activity say they really enjoy it! </a:t>
            </a:r>
          </a:p>
          <a:p>
            <a:pPr algn="ctr"/>
            <a:endParaRPr lang="en-GB" dirty="0">
              <a:latin typeface="Gill Sans"/>
            </a:endParaRPr>
          </a:p>
          <a:p>
            <a:pPr algn="ctr"/>
            <a:r>
              <a:rPr lang="en-GB" dirty="0">
                <a:latin typeface="Founders Grotesk Medium" panose="020B0503030202060203" pitchFamily="34" charset="77"/>
              </a:rPr>
              <a:t>Sport England, Active Lives 2019-20</a:t>
            </a:r>
          </a:p>
          <a:p>
            <a:pPr algn="ctr"/>
            <a:endParaRPr lang="en-GB" sz="1600" b="1" dirty="0">
              <a:solidFill>
                <a:schemeClr val="bg1">
                  <a:lumMod val="50000"/>
                </a:schemeClr>
              </a:solidFill>
              <a:latin typeface="Gill Sans"/>
              <a:ea typeface="Gill Sans"/>
              <a:cs typeface="Gill Sans"/>
              <a:sym typeface="Gill Sans"/>
            </a:endParaRPr>
          </a:p>
          <a:p>
            <a:pPr algn="ctr"/>
            <a:endParaRPr lang="en-GB" sz="933" b="1" dirty="0">
              <a:solidFill>
                <a:schemeClr val="bg1">
                  <a:lumMod val="95000"/>
                </a:schemeClr>
              </a:solidFill>
              <a:latin typeface="Gill Sans"/>
              <a:ea typeface="Gill Sans"/>
              <a:cs typeface="Gill Sans"/>
              <a:sym typeface="Gill Sans"/>
            </a:endParaRPr>
          </a:p>
        </p:txBody>
      </p:sp>
      <p:cxnSp>
        <p:nvCxnSpPr>
          <p:cNvPr id="9" name="Straight Connector 8">
            <a:extLst>
              <a:ext uri="{FF2B5EF4-FFF2-40B4-BE49-F238E27FC236}">
                <a16:creationId xmlns:a16="http://schemas.microsoft.com/office/drawing/2014/main" id="{8FED95BC-FBFA-2975-E49C-2DEE2D566A12}"/>
              </a:ext>
            </a:extLst>
          </p:cNvPr>
          <p:cNvCxnSpPr>
            <a:cxnSpLocks/>
          </p:cNvCxnSpPr>
          <p:nvPr/>
        </p:nvCxnSpPr>
        <p:spPr>
          <a:xfrm flipV="1">
            <a:off x="3479045" y="2680964"/>
            <a:ext cx="2236424" cy="699059"/>
          </a:xfrm>
          <a:prstGeom prst="line">
            <a:avLst/>
          </a:prstGeom>
          <a:ln w="57150">
            <a:solidFill>
              <a:srgbClr val="0978FB">
                <a:alpha val="95000"/>
              </a:srgbClr>
            </a:solidFill>
          </a:ln>
        </p:spPr>
        <p:style>
          <a:lnRef idx="1">
            <a:schemeClr val="accent1"/>
          </a:lnRef>
          <a:fillRef idx="0">
            <a:schemeClr val="accent1"/>
          </a:fillRef>
          <a:effectRef idx="0">
            <a:schemeClr val="accent1"/>
          </a:effectRef>
          <a:fontRef idx="minor">
            <a:schemeClr val="tx1"/>
          </a:fontRef>
        </p:style>
      </p:cxnSp>
      <p:sp>
        <p:nvSpPr>
          <p:cNvPr id="10" name="Google Shape;902;p126">
            <a:extLst>
              <a:ext uri="{FF2B5EF4-FFF2-40B4-BE49-F238E27FC236}">
                <a16:creationId xmlns:a16="http://schemas.microsoft.com/office/drawing/2014/main" id="{A7CE1BEF-E43E-9EC9-4844-918C9B008EDC}"/>
              </a:ext>
            </a:extLst>
          </p:cNvPr>
          <p:cNvSpPr txBox="1"/>
          <p:nvPr/>
        </p:nvSpPr>
        <p:spPr>
          <a:xfrm>
            <a:off x="2762754" y="1488495"/>
            <a:ext cx="4769634" cy="1477287"/>
          </a:xfrm>
          <a:prstGeom prst="rect">
            <a:avLst/>
          </a:prstGeom>
          <a:noFill/>
          <a:ln>
            <a:noFill/>
          </a:ln>
        </p:spPr>
        <p:txBody>
          <a:bodyPr spcFirstLastPara="1" wrap="square" lIns="121900" tIns="121900" rIns="121900" bIns="121900" anchor="t" anchorCtr="0">
            <a:spAutoFit/>
          </a:bodyPr>
          <a:lstStyle/>
          <a:p>
            <a:pPr algn="ctr">
              <a:lnSpc>
                <a:spcPct val="75000"/>
              </a:lnSpc>
              <a:buClr>
                <a:schemeClr val="dk1"/>
              </a:buClr>
              <a:buSzPts val="1100"/>
            </a:pPr>
            <a:r>
              <a:rPr lang="en-GB" sz="8800" dirty="0">
                <a:solidFill>
                  <a:srgbClr val="0978FB"/>
                </a:solidFill>
                <a:latin typeface="Founders Grotesk Medium" panose="020B0503030202060203" pitchFamily="34" charset="77"/>
                <a:ea typeface="Gill Sans"/>
                <a:cs typeface="Gill Sans"/>
                <a:sym typeface="Gill Sans"/>
              </a:rPr>
              <a:t>45%</a:t>
            </a:r>
            <a:endParaRPr lang="en-GB" sz="3200" dirty="0">
              <a:solidFill>
                <a:srgbClr val="0978FB"/>
              </a:solidFill>
              <a:latin typeface="Founders Grotesk Medium" panose="020B0503030202060203" pitchFamily="34" charset="77"/>
              <a:ea typeface="Gill Sans"/>
              <a:cs typeface="Gill Sans"/>
              <a:sym typeface="Gill Sans"/>
            </a:endParaRPr>
          </a:p>
          <a:p>
            <a:pPr algn="ctr"/>
            <a:endParaRPr lang="en-GB" sz="1400" b="1" dirty="0">
              <a:solidFill>
                <a:srgbClr val="0978FB"/>
              </a:solidFill>
              <a:latin typeface="Gill Sans"/>
              <a:ea typeface="Gill Sans"/>
              <a:cs typeface="Gill Sans"/>
              <a:sym typeface="Gill Sans"/>
            </a:endParaRPr>
          </a:p>
        </p:txBody>
      </p:sp>
      <p:pic>
        <p:nvPicPr>
          <p:cNvPr id="11" name="Graphic 10">
            <a:extLst>
              <a:ext uri="{FF2B5EF4-FFF2-40B4-BE49-F238E27FC236}">
                <a16:creationId xmlns:a16="http://schemas.microsoft.com/office/drawing/2014/main" id="{5A1F7032-7CE3-CC79-6113-B24ACD16DF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6574" y="1584107"/>
            <a:ext cx="1332360" cy="1332360"/>
          </a:xfrm>
          <a:prstGeom prst="rect">
            <a:avLst/>
          </a:prstGeom>
        </p:spPr>
      </p:pic>
      <p:pic>
        <p:nvPicPr>
          <p:cNvPr id="12" name="Graphic 11">
            <a:extLst>
              <a:ext uri="{FF2B5EF4-FFF2-40B4-BE49-F238E27FC236}">
                <a16:creationId xmlns:a16="http://schemas.microsoft.com/office/drawing/2014/main" id="{53FE5B0B-479B-4F3D-D4AF-AB59C219DA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spTree>
    <p:extLst>
      <p:ext uri="{BB962C8B-B14F-4D97-AF65-F5344CB8AC3E}">
        <p14:creationId xmlns:p14="http://schemas.microsoft.com/office/powerpoint/2010/main" val="242710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314941-19B3-85A9-C12C-A30CB86254BB}"/>
              </a:ext>
            </a:extLst>
          </p:cNvPr>
          <p:cNvSpPr/>
          <p:nvPr/>
        </p:nvSpPr>
        <p:spPr>
          <a:xfrm>
            <a:off x="1" y="0"/>
            <a:ext cx="3078386" cy="2413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569687A-E3AE-A35F-2FF1-832AD2D40FCD}"/>
              </a:ext>
            </a:extLst>
          </p:cNvPr>
          <p:cNvSpPr txBox="1"/>
          <p:nvPr/>
        </p:nvSpPr>
        <p:spPr>
          <a:xfrm rot="21296658">
            <a:off x="459062" y="975897"/>
            <a:ext cx="24053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Founders Grotesk Medium" panose="020B0503030202060203" pitchFamily="34" charset="77"/>
              </a:rPr>
              <a:t>No enjoyment</a:t>
            </a:r>
            <a:endParaRPr kumimoji="0" lang="en-US" sz="1800" b="1" u="none" strike="noStrike" kern="1200" cap="none" spc="0" normalizeH="0" baseline="0" noProof="0" dirty="0">
              <a:ln>
                <a:noFill/>
              </a:ln>
              <a:solidFill>
                <a:prstClr val="black"/>
              </a:solidFill>
              <a:effectLst/>
              <a:uLnTx/>
              <a:uFillTx/>
              <a:latin typeface="Founders Grotesk Medium" panose="020B0503030202060203" pitchFamily="34" charset="77"/>
              <a:cs typeface="Gill Sans" panose="020B0502020104020203" pitchFamily="34" charset="-79"/>
            </a:endParaRPr>
          </a:p>
        </p:txBody>
      </p:sp>
      <p:pic>
        <p:nvPicPr>
          <p:cNvPr id="27" name="Picture 26">
            <a:extLst>
              <a:ext uri="{FF2B5EF4-FFF2-40B4-BE49-F238E27FC236}">
                <a16:creationId xmlns:a16="http://schemas.microsoft.com/office/drawing/2014/main" id="{A972FE44-DFE6-A596-5A47-C307A7CBC13C}"/>
              </a:ext>
            </a:extLst>
          </p:cNvPr>
          <p:cNvPicPr>
            <a:picLocks noChangeAspect="1"/>
          </p:cNvPicPr>
          <p:nvPr/>
        </p:nvPicPr>
        <p:blipFill>
          <a:blip r:embed="rId3"/>
          <a:stretch>
            <a:fillRect/>
          </a:stretch>
        </p:blipFill>
        <p:spPr>
          <a:xfrm>
            <a:off x="0" y="2413458"/>
            <a:ext cx="3078386" cy="2841587"/>
          </a:xfrm>
          <a:prstGeom prst="rect">
            <a:avLst/>
          </a:prstGeom>
        </p:spPr>
      </p:pic>
      <p:sp>
        <p:nvSpPr>
          <p:cNvPr id="28" name="Rectangle 27">
            <a:extLst>
              <a:ext uri="{FF2B5EF4-FFF2-40B4-BE49-F238E27FC236}">
                <a16:creationId xmlns:a16="http://schemas.microsoft.com/office/drawing/2014/main" id="{7F810178-B97A-4AF5-5579-D60B01A4A913}"/>
              </a:ext>
            </a:extLst>
          </p:cNvPr>
          <p:cNvSpPr/>
          <p:nvPr/>
        </p:nvSpPr>
        <p:spPr>
          <a:xfrm>
            <a:off x="0" y="5255045"/>
            <a:ext cx="3078386" cy="1602955"/>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1DC2416-B687-AC51-8F1F-F6B01D8D86DF}"/>
              </a:ext>
            </a:extLst>
          </p:cNvPr>
          <p:cNvSpPr txBox="1"/>
          <p:nvPr/>
        </p:nvSpPr>
        <p:spPr>
          <a:xfrm rot="175879">
            <a:off x="336531" y="5742622"/>
            <a:ext cx="24053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Founders Grotesk Medium" panose="020B0503030202060203" pitchFamily="34" charset="77"/>
              </a:rPr>
              <a:t>Inaccessibility</a:t>
            </a:r>
            <a:endParaRPr kumimoji="0" lang="en-US" sz="1800" b="1" u="none" strike="noStrike" kern="1200" cap="none" spc="0" normalizeH="0" baseline="0" noProof="0" dirty="0">
              <a:ln>
                <a:noFill/>
              </a:ln>
              <a:solidFill>
                <a:schemeClr val="bg1"/>
              </a:solidFill>
              <a:effectLst/>
              <a:uLnTx/>
              <a:uFillTx/>
              <a:latin typeface="Founders Grotesk Medium" panose="020B0503030202060203" pitchFamily="34" charset="77"/>
              <a:cs typeface="Gill Sans" panose="020B0502020104020203" pitchFamily="34" charset="-79"/>
            </a:endParaRPr>
          </a:p>
        </p:txBody>
      </p:sp>
      <p:sp>
        <p:nvSpPr>
          <p:cNvPr id="30" name="Rectangle 29">
            <a:extLst>
              <a:ext uri="{FF2B5EF4-FFF2-40B4-BE49-F238E27FC236}">
                <a16:creationId xmlns:a16="http://schemas.microsoft.com/office/drawing/2014/main" id="{D0E2B752-EF47-71DA-05FB-7DBD1B84EDF3}"/>
              </a:ext>
            </a:extLst>
          </p:cNvPr>
          <p:cNvSpPr/>
          <p:nvPr/>
        </p:nvSpPr>
        <p:spPr>
          <a:xfrm>
            <a:off x="3078386" y="0"/>
            <a:ext cx="3487667" cy="1987082"/>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8053BD62-4CE6-3933-33CC-A88CDF5B154A}"/>
              </a:ext>
            </a:extLst>
          </p:cNvPr>
          <p:cNvSpPr txBox="1"/>
          <p:nvPr/>
        </p:nvSpPr>
        <p:spPr>
          <a:xfrm rot="21430232">
            <a:off x="3630815" y="799583"/>
            <a:ext cx="2405324" cy="954107"/>
          </a:xfrm>
          <a:prstGeom prst="rect">
            <a:avLst/>
          </a:prstGeom>
          <a:noFill/>
          <a:ln>
            <a:solidFill>
              <a:srgbClr val="0978F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Founders Grotesk Medium" panose="020B0503030202060203" pitchFamily="34" charset="77"/>
              </a:rPr>
              <a:t>Low confidence</a:t>
            </a:r>
            <a:endParaRPr kumimoji="0" lang="en-US" sz="2000" b="1" u="none" strike="noStrike" kern="1200" cap="none" spc="0" normalizeH="0" baseline="0" noProof="0" dirty="0">
              <a:ln>
                <a:noFill/>
              </a:ln>
              <a:solidFill>
                <a:schemeClr val="bg1"/>
              </a:solidFill>
              <a:effectLst/>
              <a:uLnTx/>
              <a:uFillTx/>
              <a:latin typeface="Founders Grotesk Medium" panose="020B0503030202060203" pitchFamily="34" charset="77"/>
              <a:cs typeface="Gill Sans" panose="020B0502020104020203" pitchFamily="34" charset="-79"/>
            </a:endParaRPr>
          </a:p>
        </p:txBody>
      </p:sp>
      <p:sp>
        <p:nvSpPr>
          <p:cNvPr id="32" name="Rectangle 31">
            <a:extLst>
              <a:ext uri="{FF2B5EF4-FFF2-40B4-BE49-F238E27FC236}">
                <a16:creationId xmlns:a16="http://schemas.microsoft.com/office/drawing/2014/main" id="{16F19F9C-724B-F7C5-06A9-C92C1C35E62F}"/>
              </a:ext>
            </a:extLst>
          </p:cNvPr>
          <p:cNvSpPr/>
          <p:nvPr/>
        </p:nvSpPr>
        <p:spPr>
          <a:xfrm>
            <a:off x="3078386" y="1987082"/>
            <a:ext cx="3487667" cy="2717120"/>
          </a:xfrm>
          <a:prstGeom prst="rect">
            <a:avLst/>
          </a:prstGeom>
          <a:solidFill>
            <a:srgbClr val="D5F42C"/>
          </a:solidFill>
          <a:ln>
            <a:solidFill>
              <a:srgbClr val="D5F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32EC8BF6-C338-93F9-8517-49F63C1D395E}"/>
              </a:ext>
            </a:extLst>
          </p:cNvPr>
          <p:cNvSpPr txBox="1"/>
          <p:nvPr/>
        </p:nvSpPr>
        <p:spPr>
          <a:xfrm rot="21396890">
            <a:off x="3619557" y="2745479"/>
            <a:ext cx="24053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latin typeface="Founders Grotesk Medium" panose="020B0503030202060203" pitchFamily="34" charset="77"/>
              </a:rPr>
              <a:t>Fear of failure</a:t>
            </a:r>
            <a:endParaRPr kumimoji="0" lang="en-US" sz="2800" u="none" strike="noStrike" kern="1200" cap="none" spc="0" normalizeH="0" baseline="0" noProof="0" dirty="0">
              <a:ln>
                <a:noFill/>
              </a:ln>
              <a:effectLst/>
              <a:uLnTx/>
              <a:uFillTx/>
              <a:latin typeface="Founders Grotesk Medium" panose="020B0503030202060203" pitchFamily="34" charset="77"/>
              <a:cs typeface="Gill Sans" panose="020B0502020104020203" pitchFamily="34" charset="-79"/>
            </a:endParaRPr>
          </a:p>
        </p:txBody>
      </p:sp>
      <p:sp>
        <p:nvSpPr>
          <p:cNvPr id="34" name="Rectangle 33">
            <a:extLst>
              <a:ext uri="{FF2B5EF4-FFF2-40B4-BE49-F238E27FC236}">
                <a16:creationId xmlns:a16="http://schemas.microsoft.com/office/drawing/2014/main" id="{95EA967B-2D52-DCAD-9A41-6936744FD7DF}"/>
              </a:ext>
            </a:extLst>
          </p:cNvPr>
          <p:cNvSpPr/>
          <p:nvPr/>
        </p:nvSpPr>
        <p:spPr>
          <a:xfrm>
            <a:off x="3078386" y="4704202"/>
            <a:ext cx="3487667" cy="2153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41E70FFE-FC85-720E-D483-D9CCA598378B}"/>
              </a:ext>
            </a:extLst>
          </p:cNvPr>
          <p:cNvSpPr txBox="1"/>
          <p:nvPr/>
        </p:nvSpPr>
        <p:spPr>
          <a:xfrm rot="708461">
            <a:off x="3376478" y="5346504"/>
            <a:ext cx="265135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978FB"/>
                </a:solidFill>
                <a:latin typeface="Founders Grotesk Medium" panose="020B0503030202060203" pitchFamily="34" charset="77"/>
              </a:rPr>
              <a:t>Too much focus on winning</a:t>
            </a:r>
            <a:endParaRPr kumimoji="0" lang="en-US" sz="2400" b="1" u="none" strike="noStrike" kern="1200" cap="none" spc="0" normalizeH="0" baseline="0" noProof="0" dirty="0">
              <a:ln>
                <a:noFill/>
              </a:ln>
              <a:solidFill>
                <a:srgbClr val="0978FB"/>
              </a:solidFill>
              <a:effectLst/>
              <a:uLnTx/>
              <a:uFillTx/>
              <a:latin typeface="Founders Grotesk Medium" panose="020B0503030202060203" pitchFamily="34" charset="77"/>
              <a:cs typeface="Gill Sans" panose="020B0502020104020203" pitchFamily="34" charset="-79"/>
            </a:endParaRPr>
          </a:p>
        </p:txBody>
      </p:sp>
      <p:pic>
        <p:nvPicPr>
          <p:cNvPr id="36" name="Picture 35">
            <a:extLst>
              <a:ext uri="{FF2B5EF4-FFF2-40B4-BE49-F238E27FC236}">
                <a16:creationId xmlns:a16="http://schemas.microsoft.com/office/drawing/2014/main" id="{7BD80D98-A576-120D-D5B9-DB31904E3E08}"/>
              </a:ext>
            </a:extLst>
          </p:cNvPr>
          <p:cNvPicPr>
            <a:picLocks noChangeAspect="1"/>
          </p:cNvPicPr>
          <p:nvPr/>
        </p:nvPicPr>
        <p:blipFill rotWithShape="1">
          <a:blip r:embed="rId4"/>
          <a:srcRect r="3791"/>
          <a:stretch/>
        </p:blipFill>
        <p:spPr>
          <a:xfrm>
            <a:off x="6566052" y="0"/>
            <a:ext cx="3487667" cy="2281988"/>
          </a:xfrm>
          <a:prstGeom prst="rect">
            <a:avLst/>
          </a:prstGeom>
        </p:spPr>
      </p:pic>
      <p:sp>
        <p:nvSpPr>
          <p:cNvPr id="37" name="Rectangle 36">
            <a:extLst>
              <a:ext uri="{FF2B5EF4-FFF2-40B4-BE49-F238E27FC236}">
                <a16:creationId xmlns:a16="http://schemas.microsoft.com/office/drawing/2014/main" id="{E317A774-D047-F8CB-0826-D4863068678A}"/>
              </a:ext>
            </a:extLst>
          </p:cNvPr>
          <p:cNvSpPr/>
          <p:nvPr/>
        </p:nvSpPr>
        <p:spPr>
          <a:xfrm>
            <a:off x="6566052" y="2278584"/>
            <a:ext cx="3487667" cy="2153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2D41403-BB15-8570-E93B-796A5E3C6C86}"/>
              </a:ext>
            </a:extLst>
          </p:cNvPr>
          <p:cNvSpPr txBox="1"/>
          <p:nvPr/>
        </p:nvSpPr>
        <p:spPr>
          <a:xfrm>
            <a:off x="7107224" y="2592334"/>
            <a:ext cx="240532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978FB"/>
                </a:solidFill>
                <a:latin typeface="Founders Grotesk Medium" panose="020B0503030202060203" pitchFamily="34" charset="77"/>
              </a:rPr>
              <a:t>Peer pressure /social media</a:t>
            </a:r>
            <a:endParaRPr kumimoji="0" lang="en-US" sz="2000" b="1" u="none" strike="noStrike" kern="1200" cap="none" spc="0" normalizeH="0" baseline="0" noProof="0" dirty="0">
              <a:ln>
                <a:noFill/>
              </a:ln>
              <a:solidFill>
                <a:srgbClr val="0978FB"/>
              </a:solidFill>
              <a:effectLst/>
              <a:uLnTx/>
              <a:uFillTx/>
              <a:latin typeface="Founders Grotesk Medium" panose="020B0503030202060203" pitchFamily="34" charset="77"/>
              <a:cs typeface="Gill Sans" panose="020B0502020104020203" pitchFamily="34" charset="-79"/>
            </a:endParaRPr>
          </a:p>
        </p:txBody>
      </p:sp>
      <p:sp>
        <p:nvSpPr>
          <p:cNvPr id="39" name="Rectangle 38">
            <a:extLst>
              <a:ext uri="{FF2B5EF4-FFF2-40B4-BE49-F238E27FC236}">
                <a16:creationId xmlns:a16="http://schemas.microsoft.com/office/drawing/2014/main" id="{6606415C-0752-1EDE-5D52-88468BD01000}"/>
              </a:ext>
            </a:extLst>
          </p:cNvPr>
          <p:cNvSpPr/>
          <p:nvPr/>
        </p:nvSpPr>
        <p:spPr>
          <a:xfrm>
            <a:off x="6566052" y="4265666"/>
            <a:ext cx="3487667" cy="2592334"/>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DA5D2B0F-08E5-1550-CC2E-C0B5D3A4D57D}"/>
              </a:ext>
            </a:extLst>
          </p:cNvPr>
          <p:cNvSpPr txBox="1"/>
          <p:nvPr/>
        </p:nvSpPr>
        <p:spPr>
          <a:xfrm rot="21430232">
            <a:off x="7039802" y="5185466"/>
            <a:ext cx="2616342" cy="830997"/>
          </a:xfrm>
          <a:prstGeom prst="rect">
            <a:avLst/>
          </a:prstGeom>
          <a:noFill/>
          <a:ln>
            <a:solidFill>
              <a:srgbClr val="0978F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b="1" dirty="0">
                <a:solidFill>
                  <a:schemeClr val="bg1"/>
                </a:solidFill>
                <a:latin typeface="Founders Grotesk Medium" panose="020B0503030202060203" pitchFamily="34" charset="77"/>
              </a:rPr>
              <a:t>Bullying</a:t>
            </a:r>
            <a:endParaRPr kumimoji="0" lang="en-US" sz="4000" b="1" u="none" strike="noStrike" kern="1200" cap="none" spc="0" normalizeH="0" baseline="0" noProof="0" dirty="0">
              <a:ln>
                <a:noFill/>
              </a:ln>
              <a:solidFill>
                <a:schemeClr val="bg1"/>
              </a:solidFill>
              <a:effectLst/>
              <a:uLnTx/>
              <a:uFillTx/>
              <a:latin typeface="Founders Grotesk Medium" panose="020B0503030202060203" pitchFamily="34" charset="77"/>
              <a:cs typeface="Gill Sans" panose="020B0502020104020203" pitchFamily="34" charset="-79"/>
            </a:endParaRPr>
          </a:p>
        </p:txBody>
      </p:sp>
      <p:sp>
        <p:nvSpPr>
          <p:cNvPr id="41" name="Rectangle 40">
            <a:extLst>
              <a:ext uri="{FF2B5EF4-FFF2-40B4-BE49-F238E27FC236}">
                <a16:creationId xmlns:a16="http://schemas.microsoft.com/office/drawing/2014/main" id="{EF89887C-61FC-78CD-5118-249755589A8C}"/>
              </a:ext>
            </a:extLst>
          </p:cNvPr>
          <p:cNvSpPr/>
          <p:nvPr/>
        </p:nvSpPr>
        <p:spPr>
          <a:xfrm>
            <a:off x="10053719" y="0"/>
            <a:ext cx="2138281" cy="1255923"/>
          </a:xfrm>
          <a:prstGeom prst="rect">
            <a:avLst/>
          </a:prstGeom>
          <a:solidFill>
            <a:srgbClr val="D5F42C"/>
          </a:solidFill>
          <a:ln>
            <a:solidFill>
              <a:srgbClr val="D5F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389DF418-59C9-5F59-52EA-C94CD29FE5D5}"/>
              </a:ext>
            </a:extLst>
          </p:cNvPr>
          <p:cNvSpPr txBox="1"/>
          <p:nvPr/>
        </p:nvSpPr>
        <p:spPr>
          <a:xfrm rot="21430232">
            <a:off x="9938559" y="443293"/>
            <a:ext cx="240532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latin typeface="Founders Grotesk Medium" panose="020B0503030202060203" pitchFamily="34" charset="77"/>
              </a:rPr>
              <a:t>Body image</a:t>
            </a:r>
            <a:endParaRPr kumimoji="0" lang="en-US" sz="1400" b="1" u="none" strike="noStrike" kern="1200" cap="none" spc="0" normalizeH="0" baseline="0" noProof="0" dirty="0">
              <a:ln>
                <a:noFill/>
              </a:ln>
              <a:effectLst/>
              <a:uLnTx/>
              <a:uFillTx/>
              <a:latin typeface="Founders Grotesk Medium" panose="020B0503030202060203" pitchFamily="34" charset="77"/>
              <a:cs typeface="Gill Sans" panose="020B0502020104020203" pitchFamily="34" charset="-79"/>
            </a:endParaRPr>
          </a:p>
        </p:txBody>
      </p:sp>
      <p:sp>
        <p:nvSpPr>
          <p:cNvPr id="43" name="Rectangle 42">
            <a:extLst>
              <a:ext uri="{FF2B5EF4-FFF2-40B4-BE49-F238E27FC236}">
                <a16:creationId xmlns:a16="http://schemas.microsoft.com/office/drawing/2014/main" id="{3D944399-FF7D-E861-C42F-4A58B91A1E21}"/>
              </a:ext>
            </a:extLst>
          </p:cNvPr>
          <p:cNvSpPr/>
          <p:nvPr/>
        </p:nvSpPr>
        <p:spPr>
          <a:xfrm>
            <a:off x="10053719" y="1255923"/>
            <a:ext cx="2138281" cy="2432881"/>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2EC2CDDC-79EC-E884-17C3-C15414EE2B38}"/>
              </a:ext>
            </a:extLst>
          </p:cNvPr>
          <p:cNvSpPr txBox="1"/>
          <p:nvPr/>
        </p:nvSpPr>
        <p:spPr>
          <a:xfrm rot="175879">
            <a:off x="10238951" y="1843717"/>
            <a:ext cx="18045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Founders Grotesk Medium" panose="020B0503030202060203" pitchFamily="34" charset="77"/>
              </a:rPr>
              <a:t>Pushy coaches and parents</a:t>
            </a:r>
            <a:endParaRPr kumimoji="0" lang="en-US" sz="1800" b="1" u="none" strike="noStrike" kern="1200" cap="none" spc="0" normalizeH="0" baseline="0" noProof="0" dirty="0">
              <a:ln>
                <a:noFill/>
              </a:ln>
              <a:solidFill>
                <a:schemeClr val="bg1"/>
              </a:solidFill>
              <a:effectLst/>
              <a:uLnTx/>
              <a:uFillTx/>
              <a:latin typeface="Founders Grotesk Medium" panose="020B0503030202060203" pitchFamily="34" charset="77"/>
              <a:cs typeface="Gill Sans" panose="020B0502020104020203" pitchFamily="34" charset="-79"/>
            </a:endParaRPr>
          </a:p>
        </p:txBody>
      </p:sp>
      <p:pic>
        <p:nvPicPr>
          <p:cNvPr id="45" name="Picture 44" descr="A group of people running&#10;&#10;Description automatically generated with low confidence">
            <a:extLst>
              <a:ext uri="{FF2B5EF4-FFF2-40B4-BE49-F238E27FC236}">
                <a16:creationId xmlns:a16="http://schemas.microsoft.com/office/drawing/2014/main" id="{E266C651-3C93-3743-F539-986A9F0C0339}"/>
              </a:ext>
            </a:extLst>
          </p:cNvPr>
          <p:cNvPicPr>
            <a:picLocks noChangeAspect="1"/>
          </p:cNvPicPr>
          <p:nvPr/>
        </p:nvPicPr>
        <p:blipFill rotWithShape="1">
          <a:blip r:embed="rId5">
            <a:grayscl/>
          </a:blip>
          <a:srcRect l="30281" t="-488" r="30281" b="12811"/>
          <a:stretch/>
        </p:blipFill>
        <p:spPr>
          <a:xfrm>
            <a:off x="10053718" y="3688804"/>
            <a:ext cx="2138281" cy="3169196"/>
          </a:xfrm>
          <a:prstGeom prst="rect">
            <a:avLst/>
          </a:prstGeom>
        </p:spPr>
      </p:pic>
      <p:pic>
        <p:nvPicPr>
          <p:cNvPr id="46" name="Graphic 45">
            <a:extLst>
              <a:ext uri="{FF2B5EF4-FFF2-40B4-BE49-F238E27FC236}">
                <a16:creationId xmlns:a16="http://schemas.microsoft.com/office/drawing/2014/main" id="{F814B2BE-47E6-304F-A3C5-E582B0DF47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4923" y="3564080"/>
            <a:ext cx="1736603" cy="1736603"/>
          </a:xfrm>
          <a:prstGeom prst="rect">
            <a:avLst/>
          </a:prstGeom>
        </p:spPr>
      </p:pic>
      <p:pic>
        <p:nvPicPr>
          <p:cNvPr id="47" name="Graphic 46">
            <a:extLst>
              <a:ext uri="{FF2B5EF4-FFF2-40B4-BE49-F238E27FC236}">
                <a16:creationId xmlns:a16="http://schemas.microsoft.com/office/drawing/2014/main" id="{459DD07E-DC7B-EB99-0979-08DEF74F15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204" y="4638109"/>
            <a:ext cx="1233871" cy="1233871"/>
          </a:xfrm>
          <a:prstGeom prst="rect">
            <a:avLst/>
          </a:prstGeom>
        </p:spPr>
      </p:pic>
    </p:spTree>
    <p:extLst>
      <p:ext uri="{BB962C8B-B14F-4D97-AF65-F5344CB8AC3E}">
        <p14:creationId xmlns:p14="http://schemas.microsoft.com/office/powerpoint/2010/main" val="4056642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ss, outdoor, tree, playing&#10;&#10;Description automatically generated">
            <a:extLst>
              <a:ext uri="{FF2B5EF4-FFF2-40B4-BE49-F238E27FC236}">
                <a16:creationId xmlns:a16="http://schemas.microsoft.com/office/drawing/2014/main" id="{37166211-5F37-A552-6D21-8F2CB5282DD1}"/>
              </a:ext>
            </a:extLst>
          </p:cNvPr>
          <p:cNvPicPr>
            <a:picLocks noChangeAspect="1"/>
          </p:cNvPicPr>
          <p:nvPr/>
        </p:nvPicPr>
        <p:blipFill>
          <a:blip r:embed="rId3">
            <a:grayscl/>
          </a:blip>
          <a:stretch>
            <a:fillRect/>
          </a:stretch>
        </p:blipFill>
        <p:spPr>
          <a:xfrm>
            <a:off x="9776205" y="-1"/>
            <a:ext cx="2415795" cy="2415795"/>
          </a:xfrm>
          <a:prstGeom prst="rect">
            <a:avLst/>
          </a:prstGeom>
        </p:spPr>
      </p:pic>
      <p:sp>
        <p:nvSpPr>
          <p:cNvPr id="3" name="Google Shape;902;p126">
            <a:extLst>
              <a:ext uri="{FF2B5EF4-FFF2-40B4-BE49-F238E27FC236}">
                <a16:creationId xmlns:a16="http://schemas.microsoft.com/office/drawing/2014/main" id="{149C452C-E503-AFA5-9519-4DE5ED1F7873}"/>
              </a:ext>
            </a:extLst>
          </p:cNvPr>
          <p:cNvSpPr txBox="1"/>
          <p:nvPr/>
        </p:nvSpPr>
        <p:spPr>
          <a:xfrm>
            <a:off x="269902" y="1001297"/>
            <a:ext cx="4476997" cy="1723508"/>
          </a:xfrm>
          <a:prstGeom prst="rect">
            <a:avLst/>
          </a:prstGeom>
          <a:noFill/>
          <a:ln>
            <a:noFill/>
          </a:ln>
        </p:spPr>
        <p:txBody>
          <a:bodyPr spcFirstLastPara="1" wrap="square" lIns="121900" tIns="121900" rIns="121900" bIns="121900" anchor="t" anchorCtr="0">
            <a:spAutoFit/>
          </a:bodyPr>
          <a:lstStyle/>
          <a:p>
            <a:pPr algn="ctr"/>
            <a:r>
              <a:rPr lang="en-GB" sz="2000" b="1" dirty="0">
                <a:latin typeface="Founders Grotesk Medium" panose="020B0503030202060203" pitchFamily="34" charset="77"/>
              </a:rPr>
              <a:t>The coach is the most</a:t>
            </a:r>
            <a:r>
              <a:rPr lang="en-GB" sz="2000" b="1" dirty="0">
                <a:solidFill>
                  <a:schemeClr val="bg1">
                    <a:lumMod val="50000"/>
                  </a:schemeClr>
                </a:solidFill>
                <a:latin typeface="Founders Grotesk Medium" panose="020B0503030202060203" pitchFamily="34" charset="77"/>
              </a:rPr>
              <a:t> </a:t>
            </a:r>
            <a:r>
              <a:rPr lang="en-GB" sz="2800" b="1" dirty="0">
                <a:solidFill>
                  <a:srgbClr val="0978FB"/>
                </a:solidFill>
                <a:latin typeface="Founders Grotesk Medium" panose="020B0503030202060203" pitchFamily="34" charset="77"/>
              </a:rPr>
              <a:t>important</a:t>
            </a:r>
            <a:r>
              <a:rPr lang="en-GB" sz="2000" b="1" dirty="0">
                <a:solidFill>
                  <a:schemeClr val="bg1">
                    <a:lumMod val="50000"/>
                  </a:schemeClr>
                </a:solidFill>
                <a:latin typeface="Founders Grotesk Medium" panose="020B0503030202060203" pitchFamily="34" charset="77"/>
              </a:rPr>
              <a:t> </a:t>
            </a:r>
            <a:r>
              <a:rPr lang="en-GB" sz="2000" b="1" dirty="0">
                <a:latin typeface="Founders Grotesk Medium" panose="020B0503030202060203" pitchFamily="34" charset="77"/>
              </a:rPr>
              <a:t>factor in determining whether a session is perceived as ‘good’.</a:t>
            </a:r>
          </a:p>
          <a:p>
            <a:pPr algn="ctr"/>
            <a:endParaRPr lang="en-GB" b="1" dirty="0">
              <a:solidFill>
                <a:schemeClr val="bg1">
                  <a:lumMod val="50000"/>
                </a:schemeClr>
              </a:solidFill>
              <a:latin typeface="Founders Grotesk Medium" panose="020B0503030202060203" pitchFamily="34" charset="77"/>
              <a:ea typeface="Gill Sans"/>
              <a:cs typeface="Gill Sans"/>
              <a:sym typeface="Gill Sans"/>
            </a:endParaRPr>
          </a:p>
          <a:p>
            <a:pPr algn="ctr"/>
            <a:endParaRPr lang="en-GB" sz="1000" b="1" dirty="0">
              <a:solidFill>
                <a:schemeClr val="bg1">
                  <a:lumMod val="95000"/>
                </a:schemeClr>
              </a:solidFill>
              <a:latin typeface="Founders Grotesk Medium" panose="020B0503030202060203" pitchFamily="34" charset="77"/>
              <a:ea typeface="Gill Sans"/>
              <a:cs typeface="Gill Sans"/>
              <a:sym typeface="Gill Sans"/>
            </a:endParaRPr>
          </a:p>
        </p:txBody>
      </p:sp>
      <p:sp>
        <p:nvSpPr>
          <p:cNvPr id="6" name="Google Shape;902;p126">
            <a:extLst>
              <a:ext uri="{FF2B5EF4-FFF2-40B4-BE49-F238E27FC236}">
                <a16:creationId xmlns:a16="http://schemas.microsoft.com/office/drawing/2014/main" id="{8BCB3A5D-52AE-CCC4-5FEB-44BB7B382FA2}"/>
              </a:ext>
            </a:extLst>
          </p:cNvPr>
          <p:cNvSpPr txBox="1"/>
          <p:nvPr/>
        </p:nvSpPr>
        <p:spPr>
          <a:xfrm>
            <a:off x="6441940" y="6163459"/>
            <a:ext cx="3465299" cy="707846"/>
          </a:xfrm>
          <a:prstGeom prst="rect">
            <a:avLst/>
          </a:prstGeom>
          <a:noFill/>
          <a:ln>
            <a:noFill/>
          </a:ln>
        </p:spPr>
        <p:txBody>
          <a:bodyPr spcFirstLastPara="1" wrap="square" lIns="121900" tIns="121900" rIns="121900" bIns="121900" anchor="t" anchorCtr="0">
            <a:spAutoFit/>
          </a:bodyPr>
          <a:lstStyle/>
          <a:p>
            <a:pPr algn="ctr"/>
            <a:r>
              <a:rPr lang="en-GB" sz="1200" b="1" dirty="0">
                <a:solidFill>
                  <a:schemeClr val="bg1">
                    <a:lumMod val="50000"/>
                  </a:schemeClr>
                </a:solidFill>
                <a:latin typeface="Founders Grotesk Medium" panose="020B0503030202060203" pitchFamily="34" charset="77"/>
              </a:rPr>
              <a:t>2019 UK Coaching Survey</a:t>
            </a:r>
          </a:p>
          <a:p>
            <a:pPr algn="ctr"/>
            <a:endParaRPr lang="en-GB" sz="1100" b="1" dirty="0">
              <a:solidFill>
                <a:schemeClr val="bg1">
                  <a:lumMod val="50000"/>
                </a:schemeClr>
              </a:solidFill>
              <a:latin typeface="Founders Grotesk Medium" panose="020B0503030202060203" pitchFamily="34" charset="77"/>
              <a:ea typeface="Gill Sans"/>
              <a:cs typeface="Gill Sans"/>
              <a:sym typeface="Gill Sans"/>
            </a:endParaRPr>
          </a:p>
          <a:p>
            <a:pPr algn="ctr"/>
            <a:endParaRPr lang="en-GB" sz="700" b="1" dirty="0">
              <a:solidFill>
                <a:schemeClr val="bg1">
                  <a:lumMod val="95000"/>
                </a:schemeClr>
              </a:solidFill>
              <a:latin typeface="Founders Grotesk Medium" panose="020B0503030202060203" pitchFamily="34" charset="77"/>
              <a:ea typeface="Gill Sans"/>
              <a:cs typeface="Gill Sans"/>
              <a:sym typeface="Gill Sans"/>
            </a:endParaRPr>
          </a:p>
        </p:txBody>
      </p:sp>
      <p:pic>
        <p:nvPicPr>
          <p:cNvPr id="8" name="Picture 7" descr="A picture containing grass, sky, person, outdoor&#10;&#10;Description automatically generated">
            <a:extLst>
              <a:ext uri="{FF2B5EF4-FFF2-40B4-BE49-F238E27FC236}">
                <a16:creationId xmlns:a16="http://schemas.microsoft.com/office/drawing/2014/main" id="{20E5B6B3-CA4F-46BF-C5A4-4009E7D082B0}"/>
              </a:ext>
            </a:extLst>
          </p:cNvPr>
          <p:cNvPicPr>
            <a:picLocks noChangeAspect="1"/>
          </p:cNvPicPr>
          <p:nvPr/>
        </p:nvPicPr>
        <p:blipFill>
          <a:blip r:embed="rId4">
            <a:grayscl/>
          </a:blip>
          <a:stretch>
            <a:fillRect/>
          </a:stretch>
        </p:blipFill>
        <p:spPr>
          <a:xfrm>
            <a:off x="6356730" y="1524655"/>
            <a:ext cx="3419475" cy="2400300"/>
          </a:xfrm>
          <a:prstGeom prst="rect">
            <a:avLst/>
          </a:prstGeom>
        </p:spPr>
      </p:pic>
      <p:pic>
        <p:nvPicPr>
          <p:cNvPr id="11" name="Picture 10" descr="A person hitting a ball with a bat&#10;&#10;Description automatically generated with medium confidence">
            <a:extLst>
              <a:ext uri="{FF2B5EF4-FFF2-40B4-BE49-F238E27FC236}">
                <a16:creationId xmlns:a16="http://schemas.microsoft.com/office/drawing/2014/main" id="{3B4B2306-3836-5E6E-B382-75B0D93BD8CA}"/>
              </a:ext>
            </a:extLst>
          </p:cNvPr>
          <p:cNvPicPr>
            <a:picLocks noChangeAspect="1"/>
          </p:cNvPicPr>
          <p:nvPr/>
        </p:nvPicPr>
        <p:blipFill>
          <a:blip r:embed="rId5">
            <a:grayscl/>
          </a:blip>
          <a:stretch>
            <a:fillRect/>
          </a:stretch>
        </p:blipFill>
        <p:spPr>
          <a:xfrm>
            <a:off x="2699133" y="2664308"/>
            <a:ext cx="3659932" cy="2439955"/>
          </a:xfrm>
          <a:prstGeom prst="rect">
            <a:avLst/>
          </a:prstGeom>
        </p:spPr>
      </p:pic>
      <p:pic>
        <p:nvPicPr>
          <p:cNvPr id="13" name="Picture 12" descr="A couple of boys in a pool&#10;&#10;Description automatically generated with low confidence">
            <a:extLst>
              <a:ext uri="{FF2B5EF4-FFF2-40B4-BE49-F238E27FC236}">
                <a16:creationId xmlns:a16="http://schemas.microsoft.com/office/drawing/2014/main" id="{DC83166D-5ABB-248B-3661-D9757486A856}"/>
              </a:ext>
            </a:extLst>
          </p:cNvPr>
          <p:cNvPicPr>
            <a:picLocks noChangeAspect="1"/>
          </p:cNvPicPr>
          <p:nvPr/>
        </p:nvPicPr>
        <p:blipFill rotWithShape="1">
          <a:blip r:embed="rId6">
            <a:grayscl/>
          </a:blip>
          <a:srcRect l="11950"/>
          <a:stretch/>
        </p:blipFill>
        <p:spPr>
          <a:xfrm>
            <a:off x="0" y="4814371"/>
            <a:ext cx="2699133" cy="2043629"/>
          </a:xfrm>
          <a:prstGeom prst="rect">
            <a:avLst/>
          </a:prstGeom>
        </p:spPr>
      </p:pic>
      <p:sp>
        <p:nvSpPr>
          <p:cNvPr id="15" name="Google Shape;902;p126">
            <a:extLst>
              <a:ext uri="{FF2B5EF4-FFF2-40B4-BE49-F238E27FC236}">
                <a16:creationId xmlns:a16="http://schemas.microsoft.com/office/drawing/2014/main" id="{6C301AE5-7718-D899-3E0F-AAB7AC761ABF}"/>
              </a:ext>
            </a:extLst>
          </p:cNvPr>
          <p:cNvSpPr txBox="1"/>
          <p:nvPr/>
        </p:nvSpPr>
        <p:spPr>
          <a:xfrm>
            <a:off x="2671707" y="5276769"/>
            <a:ext cx="6746457" cy="954067"/>
          </a:xfrm>
          <a:prstGeom prst="rect">
            <a:avLst/>
          </a:prstGeom>
          <a:noFill/>
          <a:ln>
            <a:noFill/>
          </a:ln>
        </p:spPr>
        <p:txBody>
          <a:bodyPr spcFirstLastPara="1" wrap="square" lIns="121900" tIns="121900" rIns="121900" bIns="121900" anchor="t" anchorCtr="0">
            <a:spAutoFit/>
          </a:bodyPr>
          <a:lstStyle/>
          <a:p>
            <a:pPr algn="ctr"/>
            <a:r>
              <a:rPr lang="en-GB" b="1" dirty="0">
                <a:latin typeface="Founders Grotesk Medium" panose="020B0503030202060203" pitchFamily="34" charset="77"/>
              </a:rPr>
              <a:t>45% or </a:t>
            </a:r>
            <a:r>
              <a:rPr lang="en-GB" sz="2800" b="1" dirty="0">
                <a:solidFill>
                  <a:srgbClr val="0370EB"/>
                </a:solidFill>
                <a:latin typeface="Founders Grotesk Medium" panose="020B0503030202060203" pitchFamily="34" charset="77"/>
              </a:rPr>
              <a:t>3.8 million young people</a:t>
            </a:r>
            <a:r>
              <a:rPr lang="en-GB" sz="2800" b="1" dirty="0">
                <a:latin typeface="Founders Grotesk Medium" panose="020B0503030202060203" pitchFamily="34" charset="77"/>
              </a:rPr>
              <a:t> </a:t>
            </a:r>
            <a:r>
              <a:rPr lang="en-GB" b="1" dirty="0">
                <a:latin typeface="Founders Grotesk Medium" panose="020B0503030202060203" pitchFamily="34" charset="77"/>
              </a:rPr>
              <a:t>aged 7-17 participate in activities outside of school which a coach leads. </a:t>
            </a:r>
          </a:p>
        </p:txBody>
      </p:sp>
      <p:sp>
        <p:nvSpPr>
          <p:cNvPr id="19" name="Google Shape;902;p126">
            <a:extLst>
              <a:ext uri="{FF2B5EF4-FFF2-40B4-BE49-F238E27FC236}">
                <a16:creationId xmlns:a16="http://schemas.microsoft.com/office/drawing/2014/main" id="{0119DDCA-7392-50A3-B8A6-4D6575F882E1}"/>
              </a:ext>
            </a:extLst>
          </p:cNvPr>
          <p:cNvSpPr txBox="1"/>
          <p:nvPr/>
        </p:nvSpPr>
        <p:spPr>
          <a:xfrm>
            <a:off x="9907239" y="2642971"/>
            <a:ext cx="2064606" cy="2482627"/>
          </a:xfrm>
          <a:prstGeom prst="rect">
            <a:avLst/>
          </a:prstGeom>
          <a:noFill/>
          <a:ln>
            <a:noFill/>
          </a:ln>
        </p:spPr>
        <p:txBody>
          <a:bodyPr spcFirstLastPara="1" wrap="square" lIns="121900" tIns="121900" rIns="121900" bIns="121900" anchor="t" anchorCtr="0">
            <a:spAutoFit/>
          </a:bodyPr>
          <a:lstStyle/>
          <a:p>
            <a:pPr algn="ctr"/>
            <a:r>
              <a:rPr lang="en-GB" b="1" dirty="0">
                <a:latin typeface="Founders Grotesk Medium" panose="020B0503030202060203" pitchFamily="34" charset="77"/>
              </a:rPr>
              <a:t>Nearly a quarter </a:t>
            </a:r>
            <a:r>
              <a:rPr lang="en-GB" sz="2400" b="1" dirty="0">
                <a:solidFill>
                  <a:srgbClr val="0978FB"/>
                </a:solidFill>
                <a:latin typeface="Founders Grotesk Medium" panose="020B0503030202060203" pitchFamily="34" charset="77"/>
              </a:rPr>
              <a:t>(22%) of coaches </a:t>
            </a:r>
            <a:r>
              <a:rPr lang="en-GB" b="1" dirty="0">
                <a:latin typeface="Founders Grotesk Medium" panose="020B0503030202060203" pitchFamily="34" charset="77"/>
              </a:rPr>
              <a:t>felt they were at risk of dropping out in the future. </a:t>
            </a:r>
          </a:p>
          <a:p>
            <a:pPr algn="ctr"/>
            <a:endParaRPr lang="en-GB" sz="1600" b="1" dirty="0">
              <a:solidFill>
                <a:schemeClr val="bg1">
                  <a:lumMod val="50000"/>
                </a:schemeClr>
              </a:solidFill>
              <a:latin typeface="Founders Grotesk Medium" panose="020B0503030202060203" pitchFamily="34" charset="77"/>
              <a:ea typeface="Gill Sans"/>
              <a:cs typeface="Gill Sans"/>
              <a:sym typeface="Gill Sans"/>
            </a:endParaRPr>
          </a:p>
          <a:p>
            <a:pPr algn="ctr"/>
            <a:endParaRPr lang="en-GB" sz="933" b="1" dirty="0">
              <a:solidFill>
                <a:schemeClr val="bg1">
                  <a:lumMod val="95000"/>
                </a:schemeClr>
              </a:solidFill>
              <a:latin typeface="Founders Grotesk Medium" panose="020B0503030202060203" pitchFamily="34" charset="77"/>
              <a:ea typeface="Gill Sans"/>
              <a:cs typeface="Gill Sans"/>
              <a:sym typeface="Gill Sans"/>
            </a:endParaRPr>
          </a:p>
        </p:txBody>
      </p:sp>
      <p:sp>
        <p:nvSpPr>
          <p:cNvPr id="20" name="Google Shape;902;p126">
            <a:extLst>
              <a:ext uri="{FF2B5EF4-FFF2-40B4-BE49-F238E27FC236}">
                <a16:creationId xmlns:a16="http://schemas.microsoft.com/office/drawing/2014/main" id="{2242451B-773E-E2AE-0D23-E2FB329BA396}"/>
              </a:ext>
            </a:extLst>
          </p:cNvPr>
          <p:cNvSpPr txBox="1"/>
          <p:nvPr/>
        </p:nvSpPr>
        <p:spPr>
          <a:xfrm>
            <a:off x="9907239" y="4752016"/>
            <a:ext cx="2076772" cy="892512"/>
          </a:xfrm>
          <a:prstGeom prst="rect">
            <a:avLst/>
          </a:prstGeom>
          <a:noFill/>
          <a:ln>
            <a:noFill/>
          </a:ln>
        </p:spPr>
        <p:txBody>
          <a:bodyPr spcFirstLastPara="1" wrap="square" lIns="121900" tIns="121900" rIns="121900" bIns="121900" anchor="t" anchorCtr="0">
            <a:spAutoFit/>
          </a:bodyPr>
          <a:lstStyle/>
          <a:p>
            <a:pPr algn="ctr"/>
            <a:r>
              <a:rPr lang="en-GB" sz="1200" b="1" dirty="0">
                <a:solidFill>
                  <a:schemeClr val="bg1">
                    <a:lumMod val="50000"/>
                  </a:schemeClr>
                </a:solidFill>
                <a:latin typeface="Founders Grotesk Medium" panose="020B0503030202060203" pitchFamily="34" charset="77"/>
              </a:rPr>
              <a:t> 2022 Leeds Beckett University Research</a:t>
            </a:r>
          </a:p>
          <a:p>
            <a:pPr algn="ctr"/>
            <a:endParaRPr lang="en-GB" sz="1100" b="1" dirty="0">
              <a:solidFill>
                <a:schemeClr val="bg1">
                  <a:lumMod val="50000"/>
                </a:schemeClr>
              </a:solidFill>
              <a:latin typeface="Founders Grotesk Medium" panose="020B0503030202060203" pitchFamily="34" charset="77"/>
              <a:ea typeface="Gill Sans"/>
              <a:cs typeface="Gill Sans"/>
              <a:sym typeface="Gill Sans"/>
            </a:endParaRPr>
          </a:p>
          <a:p>
            <a:pPr algn="ctr"/>
            <a:endParaRPr lang="en-GB" sz="700" b="1" dirty="0">
              <a:solidFill>
                <a:schemeClr val="bg1">
                  <a:lumMod val="95000"/>
                </a:schemeClr>
              </a:solidFill>
              <a:latin typeface="Founders Grotesk Medium" panose="020B0503030202060203" pitchFamily="34" charset="77"/>
              <a:ea typeface="Gill Sans"/>
              <a:cs typeface="Gill Sans"/>
              <a:sym typeface="Gill Sans"/>
            </a:endParaRPr>
          </a:p>
        </p:txBody>
      </p:sp>
      <p:sp>
        <p:nvSpPr>
          <p:cNvPr id="21" name="Rectangle 20">
            <a:extLst>
              <a:ext uri="{FF2B5EF4-FFF2-40B4-BE49-F238E27FC236}">
                <a16:creationId xmlns:a16="http://schemas.microsoft.com/office/drawing/2014/main" id="{9187493F-3923-18DA-0778-E8F3563605A2}"/>
              </a:ext>
            </a:extLst>
          </p:cNvPr>
          <p:cNvSpPr/>
          <p:nvPr/>
        </p:nvSpPr>
        <p:spPr>
          <a:xfrm>
            <a:off x="2517569" y="2664307"/>
            <a:ext cx="193730" cy="4206997"/>
          </a:xfrm>
          <a:prstGeom prst="rect">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3A976C-9432-8127-1035-09D3CB96C19A}"/>
              </a:ext>
            </a:extLst>
          </p:cNvPr>
          <p:cNvSpPr/>
          <p:nvPr/>
        </p:nvSpPr>
        <p:spPr>
          <a:xfrm>
            <a:off x="6184772" y="1524655"/>
            <a:ext cx="193730" cy="3579608"/>
          </a:xfrm>
          <a:prstGeom prst="rect">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D12139-5D53-1B16-428B-7CDC4AFE5DE9}"/>
              </a:ext>
            </a:extLst>
          </p:cNvPr>
          <p:cNvSpPr/>
          <p:nvPr/>
        </p:nvSpPr>
        <p:spPr>
          <a:xfrm>
            <a:off x="9576392" y="0"/>
            <a:ext cx="193730" cy="3924955"/>
          </a:xfrm>
          <a:prstGeom prst="rect">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0386476-259E-83A6-9193-C4F27E80DC86}"/>
              </a:ext>
            </a:extLst>
          </p:cNvPr>
          <p:cNvSpPr txBox="1"/>
          <p:nvPr/>
        </p:nvSpPr>
        <p:spPr>
          <a:xfrm>
            <a:off x="220155" y="172841"/>
            <a:ext cx="71751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spcBef>
                <a:spcPts val="0"/>
              </a:spcBef>
              <a:spcAft>
                <a:spcPts val="0"/>
              </a:spcAft>
              <a:buClrTx/>
              <a:buSzTx/>
              <a:buFontTx/>
              <a:buNone/>
              <a:tabLst/>
              <a:defRPr/>
            </a:pPr>
            <a:r>
              <a:rPr lang="en-US" sz="3600" b="1" dirty="0">
                <a:solidFill>
                  <a:srgbClr val="0370EB"/>
                </a:solidFill>
                <a:latin typeface="Founders Grotesk Medium" panose="020B0603030202060203" pitchFamily="34" charset="0"/>
                <a:cs typeface="Gill Sans"/>
              </a:rPr>
              <a:t>Coaching is Key</a:t>
            </a:r>
            <a:endParaRPr kumimoji="0" lang="en-US" sz="3600" b="1" u="none" strike="noStrike" kern="1200" cap="none" spc="0" normalizeH="0" baseline="0" noProof="0" dirty="0">
              <a:ln>
                <a:noFill/>
              </a:ln>
              <a:solidFill>
                <a:srgbClr val="0370EB"/>
              </a:solidFill>
              <a:effectLst/>
              <a:uLnTx/>
              <a:uFillTx/>
              <a:latin typeface="Founders Grotesk Medium" panose="020B0603030202060203" pitchFamily="34" charset="0"/>
              <a:cs typeface="Gill Sans"/>
            </a:endParaRPr>
          </a:p>
        </p:txBody>
      </p:sp>
    </p:spTree>
    <p:extLst>
      <p:ext uri="{BB962C8B-B14F-4D97-AF65-F5344CB8AC3E}">
        <p14:creationId xmlns:p14="http://schemas.microsoft.com/office/powerpoint/2010/main" val="46977581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TW 1">
      <a:majorFont>
        <a:latin typeface="Founders Grotesk Medium"/>
        <a:ea typeface=""/>
        <a:cs typeface=""/>
      </a:majorFont>
      <a:minorFont>
        <a:latin typeface="Founders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3191</TotalTime>
  <Words>4418</Words>
  <Application>Microsoft Office PowerPoint</Application>
  <PresentationFormat>Widescreen</PresentationFormat>
  <Paragraphs>450</Paragraphs>
  <Slides>49</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Aptos</vt:lpstr>
      <vt:lpstr>Arial</vt:lpstr>
      <vt:lpstr>Calibri</vt:lpstr>
      <vt:lpstr>Calibri Light</vt:lpstr>
      <vt:lpstr>Founders Grotesk</vt:lpstr>
      <vt:lpstr>Founders Grotesk Medium</vt:lpstr>
      <vt:lpstr>Gill Sans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Scott</dc:creator>
  <cp:lastModifiedBy>Joy Shibukawa-James</cp:lastModifiedBy>
  <cp:revision>25</cp:revision>
  <dcterms:created xsi:type="dcterms:W3CDTF">2024-07-22T10:57:55Z</dcterms:created>
  <dcterms:modified xsi:type="dcterms:W3CDTF">2024-10-07T12:32:59Z</dcterms:modified>
</cp:coreProperties>
</file>